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0"/>
  </p:notesMasterIdLst>
  <p:sldIdLst>
    <p:sldId id="256" r:id="rId2"/>
    <p:sldId id="257" r:id="rId3"/>
    <p:sldId id="258" r:id="rId4"/>
    <p:sldId id="287" r:id="rId5"/>
    <p:sldId id="288" r:id="rId6"/>
    <p:sldId id="289" r:id="rId7"/>
    <p:sldId id="290" r:id="rId8"/>
    <p:sldId id="291" r:id="rId9"/>
    <p:sldId id="292" r:id="rId10"/>
    <p:sldId id="295" r:id="rId11"/>
    <p:sldId id="296" r:id="rId12"/>
    <p:sldId id="298" r:id="rId13"/>
    <p:sldId id="299" r:id="rId14"/>
    <p:sldId id="300" r:id="rId15"/>
    <p:sldId id="301" r:id="rId16"/>
    <p:sldId id="302" r:id="rId17"/>
    <p:sldId id="303" r:id="rId18"/>
    <p:sldId id="304" r:id="rId19"/>
    <p:sldId id="305" r:id="rId20"/>
    <p:sldId id="306" r:id="rId21"/>
    <p:sldId id="307" r:id="rId22"/>
    <p:sldId id="308" r:id="rId23"/>
    <p:sldId id="309" r:id="rId24"/>
    <p:sldId id="310" r:id="rId25"/>
    <p:sldId id="311" r:id="rId26"/>
    <p:sldId id="312" r:id="rId27"/>
    <p:sldId id="313" r:id="rId28"/>
    <p:sldId id="286" r:id="rId29"/>
  </p:sldIdLst>
  <p:sldSz cx="13004800" cy="9753600"/>
  <p:notesSz cx="6858000" cy="9144000"/>
  <p:defaultTextStyle>
    <a:lvl1pPr defTabSz="457200">
      <a:defRPr sz="1200">
        <a:latin typeface="Helvetica"/>
        <a:ea typeface="Helvetica"/>
        <a:cs typeface="Helvetica"/>
        <a:sym typeface="Helvetica"/>
      </a:defRPr>
    </a:lvl1pPr>
    <a:lvl2pPr indent="228600" defTabSz="457200">
      <a:defRPr sz="1200">
        <a:latin typeface="Helvetica"/>
        <a:ea typeface="Helvetica"/>
        <a:cs typeface="Helvetica"/>
        <a:sym typeface="Helvetica"/>
      </a:defRPr>
    </a:lvl2pPr>
    <a:lvl3pPr indent="457200" defTabSz="457200">
      <a:defRPr sz="1200">
        <a:latin typeface="Helvetica"/>
        <a:ea typeface="Helvetica"/>
        <a:cs typeface="Helvetica"/>
        <a:sym typeface="Helvetica"/>
      </a:defRPr>
    </a:lvl3pPr>
    <a:lvl4pPr indent="685800" defTabSz="457200">
      <a:defRPr sz="1200">
        <a:latin typeface="Helvetica"/>
        <a:ea typeface="Helvetica"/>
        <a:cs typeface="Helvetica"/>
        <a:sym typeface="Helvetica"/>
      </a:defRPr>
    </a:lvl4pPr>
    <a:lvl5pPr indent="914400" defTabSz="457200">
      <a:defRPr sz="1200">
        <a:latin typeface="Helvetica"/>
        <a:ea typeface="Helvetica"/>
        <a:cs typeface="Helvetica"/>
        <a:sym typeface="Helvetica"/>
      </a:defRPr>
    </a:lvl5pPr>
    <a:lvl6pPr indent="1143000" defTabSz="457200">
      <a:defRPr sz="1200">
        <a:latin typeface="Helvetica"/>
        <a:ea typeface="Helvetica"/>
        <a:cs typeface="Helvetica"/>
        <a:sym typeface="Helvetica"/>
      </a:defRPr>
    </a:lvl6pPr>
    <a:lvl7pPr indent="1371600" defTabSz="457200">
      <a:defRPr sz="1200">
        <a:latin typeface="Helvetica"/>
        <a:ea typeface="Helvetica"/>
        <a:cs typeface="Helvetica"/>
        <a:sym typeface="Helvetica"/>
      </a:defRPr>
    </a:lvl7pPr>
    <a:lvl8pPr indent="1600200" defTabSz="457200">
      <a:defRPr sz="1200">
        <a:latin typeface="Helvetica"/>
        <a:ea typeface="Helvetica"/>
        <a:cs typeface="Helvetica"/>
        <a:sym typeface="Helvetica"/>
      </a:defRPr>
    </a:lvl8pPr>
    <a:lvl9pPr indent="1828800" defTabSz="457200">
      <a:defRPr sz="1200">
        <a:latin typeface="Helvetica"/>
        <a:ea typeface="Helvetica"/>
        <a:cs typeface="Helvetica"/>
        <a:sym typeface="Helvetica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01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8F44A2F1-9E1F-4B54-A3A2-5F16C0AD49E2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Ref idx="minor">
          <a:srgbClr val="000000"/>
        </a:fontRef>
        <a:srgbClr val="000000"/>
      </a:tcTxStyle>
      <a:tcStyle>
        <a:tcBdr>
          <a:left>
            <a:ln w="28575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28575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8575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firstRow>
  </a:tblStyle>
  <a:tblStyle styleId="{D51ADE6A-740E-44AE-83CC-AE7238B6C88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Ref idx="minor">
          <a:srgbClr val="000000"/>
        </a:fontRef>
        <a:srgbClr val="000000"/>
      </a:tcTxStyle>
      <a:tcStyle>
        <a:tcBdr>
          <a:left>
            <a:ln w="28575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28575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8575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firstRow>
  </a:tblStyle>
  <a:tblStyle styleId="{EEE7283C-3CF3-47DC-8721-378D4A62B228}" styleName="">
    <a:tblBg/>
    <a:wholeTbl>
      <a:tcTxStyle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4C3C2611-4C71-4FC5-86AE-919BDF0F9419}" styleName="">
    <a:tblBg/>
    <a:wholeTbl>
      <a:tcTxStyle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C7B018BB-80A7-4F77-B60F-C8B233D01FF8}" styleName="">
    <a:tblBg/>
    <a:wholeTbl>
      <a:tcTxStyle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00882B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0205" autoAdjust="0"/>
  </p:normalViewPr>
  <p:slideViewPr>
    <p:cSldViewPr snapToGrid="0">
      <p:cViewPr varScale="1">
        <p:scale>
          <a:sx n="67" d="100"/>
          <a:sy n="67" d="100"/>
        </p:scale>
        <p:origin x="2064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14" name="Shape 14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1223983476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584200">
      <a:defRPr sz="2200">
        <a:latin typeface="Lucida Grande"/>
        <a:ea typeface="Lucida Grande"/>
        <a:cs typeface="Lucida Grande"/>
        <a:sym typeface="Lucida Grande"/>
      </a:defRPr>
    </a:lvl1pPr>
    <a:lvl2pPr indent="228600" defTabSz="584200">
      <a:defRPr sz="2200">
        <a:latin typeface="Lucida Grande"/>
        <a:ea typeface="Lucida Grande"/>
        <a:cs typeface="Lucida Grande"/>
        <a:sym typeface="Lucida Grande"/>
      </a:defRPr>
    </a:lvl2pPr>
    <a:lvl3pPr indent="457200" defTabSz="584200">
      <a:defRPr sz="2200">
        <a:latin typeface="Lucida Grande"/>
        <a:ea typeface="Lucida Grande"/>
        <a:cs typeface="Lucida Grande"/>
        <a:sym typeface="Lucida Grande"/>
      </a:defRPr>
    </a:lvl3pPr>
    <a:lvl4pPr indent="685800" defTabSz="584200">
      <a:defRPr sz="2200">
        <a:latin typeface="Lucida Grande"/>
        <a:ea typeface="Lucida Grande"/>
        <a:cs typeface="Lucida Grande"/>
        <a:sym typeface="Lucida Grande"/>
      </a:defRPr>
    </a:lvl4pPr>
    <a:lvl5pPr indent="914400" defTabSz="584200">
      <a:defRPr sz="2200">
        <a:latin typeface="Lucida Grande"/>
        <a:ea typeface="Lucida Grande"/>
        <a:cs typeface="Lucida Grande"/>
        <a:sym typeface="Lucida Grande"/>
      </a:defRPr>
    </a:lvl5pPr>
    <a:lvl6pPr indent="1143000" defTabSz="584200">
      <a:defRPr sz="2200">
        <a:latin typeface="Lucida Grande"/>
        <a:ea typeface="Lucida Grande"/>
        <a:cs typeface="Lucida Grande"/>
        <a:sym typeface="Lucida Grande"/>
      </a:defRPr>
    </a:lvl6pPr>
    <a:lvl7pPr indent="1371600" defTabSz="584200">
      <a:defRPr sz="2200">
        <a:latin typeface="Lucida Grande"/>
        <a:ea typeface="Lucida Grande"/>
        <a:cs typeface="Lucida Grande"/>
        <a:sym typeface="Lucida Grande"/>
      </a:defRPr>
    </a:lvl7pPr>
    <a:lvl8pPr indent="1600200" defTabSz="584200">
      <a:defRPr sz="2200">
        <a:latin typeface="Lucida Grande"/>
        <a:ea typeface="Lucida Grande"/>
        <a:cs typeface="Lucida Grande"/>
        <a:sym typeface="Lucida Grande"/>
      </a:defRPr>
    </a:lvl8pPr>
    <a:lvl9pPr indent="1828800" defTabSz="584200">
      <a:defRPr sz="2200">
        <a:latin typeface="Lucida Grande"/>
        <a:ea typeface="Lucida Grande"/>
        <a:cs typeface="Lucida Grande"/>
        <a:sym typeface="Lucida Grand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1" name="Shape 2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 defTabSz="457200">
              <a:defRPr sz="1800"/>
            </a:pPr>
            <a:endParaRPr sz="1200" dirty="0">
              <a:latin typeface="Helvetica"/>
              <a:ea typeface="Helvetica"/>
              <a:cs typeface="Helvetica"/>
              <a:sym typeface="Helvetica"/>
            </a:endParaRPr>
          </a:p>
          <a:p>
            <a:pPr lvl="0" defTabSz="457200">
              <a:defRPr sz="1800"/>
            </a:pPr>
            <a:endParaRPr sz="1200" dirty="0">
              <a:latin typeface="Helvetica"/>
              <a:ea typeface="Helvetica"/>
              <a:cs typeface="Helvetica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42390392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baseline="0" dirty="0" smtClean="0"/>
              <a:t>У каждой функции свойство </a:t>
            </a:r>
            <a:r>
              <a:rPr lang="en-US" baseline="0" dirty="0" smtClean="0"/>
              <a:t>prototype </a:t>
            </a:r>
            <a:r>
              <a:rPr lang="ru-RU" baseline="0" dirty="0" smtClean="0"/>
              <a:t>задано по умолчанию.</a:t>
            </a:r>
            <a:endParaRPr lang="en-US" baseline="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baseline="0" dirty="0" smtClean="0"/>
              <a:t>Можно использовать для создания новы</a:t>
            </a:r>
            <a:r>
              <a:rPr lang="en-US" baseline="0" dirty="0" smtClean="0"/>
              <a:t>x</a:t>
            </a:r>
            <a:r>
              <a:rPr lang="ru-RU" baseline="0" dirty="0" smtClean="0"/>
              <a:t> объектов из конструктора существующего</a:t>
            </a:r>
            <a:endParaRPr lang="en-US" baseline="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baseline="0" dirty="0" smtClean="0"/>
              <a:t>АХТУНГ! Возможна потеря конструктора. </a:t>
            </a:r>
            <a:endParaRPr lang="en-US" baseline="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baseline="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baseline="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398974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baseline="0" dirty="0" smtClean="0"/>
              <a:t>Эта штука очень устарела.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baseline="0" dirty="0" smtClean="0"/>
              <a:t>В старые ИЕ нету методов для прямой работы с прототипами.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baseline="0" dirty="0" err="1" smtClean="0"/>
              <a:t>Полифилом</a:t>
            </a:r>
            <a:r>
              <a:rPr lang="ru-RU" baseline="0" dirty="0" smtClean="0"/>
              <a:t> можно добавить </a:t>
            </a:r>
            <a:r>
              <a:rPr lang="en-US" baseline="0" dirty="0" err="1" smtClean="0"/>
              <a:t>Object.create</a:t>
            </a:r>
            <a:r>
              <a:rPr lang="en-US" baseline="0" dirty="0" smtClean="0"/>
              <a:t>() </a:t>
            </a:r>
            <a:r>
              <a:rPr lang="ru-RU" baseline="0" dirty="0" smtClean="0"/>
              <a:t>в ветхие браузеры.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baseline="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baseline="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14540194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32" name="Shape 3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18551080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baseline="0" dirty="0" smtClean="0"/>
              <a:t>Первый вывод равносилен </a:t>
            </a:r>
            <a:r>
              <a:rPr lang="en-US" baseline="0" dirty="0" smtClean="0"/>
              <a:t>console.log(</a:t>
            </a:r>
            <a:r>
              <a:rPr lang="en-US" baseline="0" dirty="0" err="1" smtClean="0"/>
              <a:t>Vehicle.toString</a:t>
            </a:r>
            <a:r>
              <a:rPr lang="en-US" baseline="0" dirty="0" smtClean="0"/>
              <a:t>()) </a:t>
            </a:r>
            <a:r>
              <a:rPr lang="ru-RU" baseline="0" dirty="0" smtClean="0"/>
              <a:t>откуда оно взялось?</a:t>
            </a:r>
            <a:endParaRPr lang="en-US" baseline="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baseline="0" dirty="0" smtClean="0"/>
              <a:t>Запись </a:t>
            </a:r>
            <a:r>
              <a:rPr lang="en-US" baseline="0" dirty="0" smtClean="0"/>
              <a:t>{}</a:t>
            </a:r>
            <a:r>
              <a:rPr lang="ru-RU" baseline="0" dirty="0" smtClean="0"/>
              <a:t> это тоже самое что и </a:t>
            </a:r>
            <a:r>
              <a:rPr lang="en-US" baseline="0" dirty="0" smtClean="0"/>
              <a:t>new Object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baseline="0" dirty="0" smtClean="0"/>
              <a:t>При выполнении </a:t>
            </a:r>
            <a:r>
              <a:rPr lang="en-US" baseline="0" dirty="0" smtClean="0"/>
              <a:t>new Object </a:t>
            </a:r>
            <a:r>
              <a:rPr lang="ru-RU" baseline="0" dirty="0" smtClean="0"/>
              <a:t>в __</a:t>
            </a:r>
            <a:r>
              <a:rPr lang="en-US" baseline="0" dirty="0" smtClean="0"/>
              <a:t>proto__ </a:t>
            </a:r>
            <a:r>
              <a:rPr lang="ru-RU" baseline="0" dirty="0" smtClean="0"/>
              <a:t>устанавливается прототип конструктора</a:t>
            </a:r>
            <a:r>
              <a:rPr lang="en-US" baseline="0" dirty="0" smtClean="0"/>
              <a:t> </a:t>
            </a:r>
            <a:r>
              <a:rPr lang="ru-RU" baseline="0" dirty="0" smtClean="0"/>
              <a:t>в данном случае </a:t>
            </a:r>
            <a:r>
              <a:rPr lang="en-US" baseline="0" dirty="0" err="1" smtClean="0"/>
              <a:t>Object.prototype</a:t>
            </a:r>
            <a:endParaRPr lang="en-US" baseline="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baseline="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baseline="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baseline="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baseline="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29715432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baseline="0" dirty="0" smtClean="0"/>
              <a:t>Приведенный пример показывает создание экземпляров соответствующих</a:t>
            </a:r>
            <a:r>
              <a:rPr lang="en-US" baseline="0" dirty="0" smtClean="0"/>
              <a:t> </a:t>
            </a:r>
            <a:r>
              <a:rPr lang="ru-RU" baseline="0" dirty="0" smtClean="0"/>
              <a:t>объектов</a:t>
            </a:r>
            <a:r>
              <a:rPr lang="en-US" baseline="0" dirty="0" smtClean="0"/>
              <a:t>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baseline="0" dirty="0" smtClean="0"/>
              <a:t>Все </a:t>
            </a:r>
            <a:r>
              <a:rPr lang="ru-RU" baseline="0" dirty="0" err="1" smtClean="0"/>
              <a:t>обьекты</a:t>
            </a:r>
            <a:r>
              <a:rPr lang="ru-RU" baseline="0" dirty="0" smtClean="0"/>
              <a:t> наследуются от </a:t>
            </a:r>
            <a:r>
              <a:rPr lang="en-US" baseline="0" dirty="0" err="1" smtClean="0"/>
              <a:t>Object.prototype</a:t>
            </a:r>
            <a:endParaRPr lang="ru-RU" baseline="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baseline="0" dirty="0" smtClean="0"/>
              <a:t>Конструктор вместе с его прототипом называют «</a:t>
            </a:r>
            <a:r>
              <a:rPr lang="ru-RU" baseline="0" dirty="0" err="1" smtClean="0"/>
              <a:t>Псевдоклассом</a:t>
            </a:r>
            <a:r>
              <a:rPr lang="ru-RU" baseline="0" dirty="0" smtClean="0"/>
              <a:t>» - это и есть </a:t>
            </a:r>
            <a:r>
              <a:rPr lang="ru-RU" baseline="0" dirty="0" err="1" smtClean="0"/>
              <a:t>прототипное</a:t>
            </a:r>
            <a:r>
              <a:rPr lang="ru-RU" baseline="0" dirty="0" smtClean="0"/>
              <a:t> ООП</a:t>
            </a:r>
            <a:endParaRPr lang="en-US" baseline="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baseline="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baseline="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baseline="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baseline="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7945936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baseline="0" dirty="0" smtClean="0"/>
              <a:t>Примитивы не существуют в как объекты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baseline="0" dirty="0" smtClean="0"/>
              <a:t>Объект создается по мере вызова того или иного свойства</a:t>
            </a:r>
            <a:r>
              <a:rPr lang="en-US" baseline="0" dirty="0" smtClean="0"/>
              <a:t> – </a:t>
            </a:r>
            <a:r>
              <a:rPr lang="ru-RU" baseline="0" dirty="0" smtClean="0"/>
              <a:t>метод ищется по </a:t>
            </a:r>
            <a:r>
              <a:rPr lang="ru-RU" baseline="0" dirty="0" err="1" smtClean="0"/>
              <a:t>прототипной</a:t>
            </a:r>
            <a:r>
              <a:rPr lang="ru-RU" baseline="0" dirty="0" smtClean="0"/>
              <a:t> цепочке – производится операция – возвращается результат – объект удаляется</a:t>
            </a:r>
            <a:endParaRPr lang="en-US" baseline="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baseline="0" dirty="0" smtClean="0"/>
              <a:t>Конструкторы примитивов только для внутреннего использования интерпретатором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baseline="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baseline="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baseline="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baseline="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32985338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baseline="0" dirty="0" smtClean="0"/>
              <a:t>Возможность менять изменять и дополнять встроенные прототипы есть.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baseline="0" dirty="0" smtClean="0"/>
              <a:t>Но делать этого не нужно! Беды: Возможны конфликты среди библиотек; имеют глобальный </a:t>
            </a:r>
            <a:r>
              <a:rPr lang="ru-RU" baseline="0" dirty="0" err="1" smtClean="0"/>
              <a:t>скоуп</a:t>
            </a:r>
            <a:r>
              <a:rPr lang="ru-RU" baseline="0" dirty="0" smtClean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baseline="0" dirty="0" smtClean="0"/>
              <a:t>Только в случае </a:t>
            </a:r>
            <a:r>
              <a:rPr lang="ru-RU" baseline="0" dirty="0" err="1" smtClean="0"/>
              <a:t>полифилов</a:t>
            </a:r>
            <a:r>
              <a:rPr lang="ru-RU" baseline="0" dirty="0" smtClean="0"/>
              <a:t> см. слайд 11.</a:t>
            </a:r>
            <a:endParaRPr lang="en-US" baseline="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baseline="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baseline="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baseline="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19804425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32" name="Shape 3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30616835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baseline="0" dirty="0" smtClean="0"/>
              <a:t>Обычный конструктор с методом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baseline="0" dirty="0" smtClean="0"/>
              <a:t>Конструктор с методом в прототипе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baseline="0" dirty="0" smtClean="0"/>
              <a:t>Функциональный стиль – записывает в каждый объект и свойства и методы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baseline="0" dirty="0" err="1" smtClean="0"/>
              <a:t>Прототипный</a:t>
            </a:r>
            <a:r>
              <a:rPr lang="ru-RU" baseline="0" dirty="0" smtClean="0"/>
              <a:t> – только свойства. Это быстрее и меньше памяти. НО он не дает использовать локальные переменные.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baseline="0" dirty="0" smtClean="0"/>
              <a:t>По поводу приватных переменных – соглашение с подчеркиванием.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baseline="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20446445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32" name="Shape 3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32050417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2551630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baseline="0" dirty="0" smtClean="0"/>
              <a:t>Наследование</a:t>
            </a:r>
            <a:r>
              <a:rPr lang="en-US" baseline="0" dirty="0" smtClean="0"/>
              <a:t> </a:t>
            </a:r>
            <a:r>
              <a:rPr lang="ru-RU" baseline="0" dirty="0" smtClean="0"/>
              <a:t>на уровне объектов реализуется через ссылку </a:t>
            </a:r>
            <a:r>
              <a:rPr lang="en-US" baseline="0" dirty="0" smtClean="0"/>
              <a:t>__proto__</a:t>
            </a:r>
            <a:endParaRPr lang="ru-RU" baseline="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baseline="0" dirty="0" smtClean="0"/>
              <a:t>Наследование на уровне «классов»</a:t>
            </a:r>
            <a:endParaRPr lang="en-US" baseline="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baseline="0" dirty="0" smtClean="0"/>
              <a:t>Порядок поиска методов должен быть снизу вверх.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baseline="0" dirty="0" smtClean="0"/>
              <a:t>На </a:t>
            </a:r>
            <a:r>
              <a:rPr lang="en-US" baseline="0" dirty="0" err="1" smtClean="0"/>
              <a:t>Object.create</a:t>
            </a:r>
            <a:r>
              <a:rPr lang="en-US" baseline="0" dirty="0" smtClean="0"/>
              <a:t>() – </a:t>
            </a:r>
            <a:r>
              <a:rPr lang="ru-RU" baseline="0" dirty="0" smtClean="0"/>
              <a:t>мы потеряли конструктор. Нужно его вернуть</a:t>
            </a:r>
            <a:r>
              <a:rPr lang="en-US" baseline="0" dirty="0" smtClean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baseline="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baseline="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baseline="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356625147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baseline="0" dirty="0" smtClean="0"/>
              <a:t>Вызов конструктора родителя в контексте дочернего объекта напичкает последний свойствами и методами первого.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baseline="0" dirty="0" smtClean="0"/>
              <a:t>Вместо </a:t>
            </a:r>
            <a:r>
              <a:rPr lang="en-US" baseline="0" dirty="0" smtClean="0"/>
              <a:t>call </a:t>
            </a:r>
            <a:r>
              <a:rPr lang="ru-RU" baseline="0" dirty="0" smtClean="0"/>
              <a:t>можно использовать </a:t>
            </a:r>
            <a:r>
              <a:rPr lang="en-US" baseline="0" dirty="0" smtClean="0"/>
              <a:t>apply(this, arguments)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ru-RU" baseline="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baseline="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159358719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baseline="0" dirty="0" smtClean="0"/>
              <a:t>Методы родительского объекта можно переопределять.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baseline="0" dirty="0" smtClean="0"/>
              <a:t>В переопределенном методе, при необходимости, можно вызвать родительский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baseline="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417724600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32" name="Shape 3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lang="en-US" sz="1500" dirty="0" smtClean="0"/>
              <a:t>WIKI:</a:t>
            </a:r>
            <a:r>
              <a:rPr lang="en-US" sz="1500" baseline="0" dirty="0" smtClean="0"/>
              <a:t> </a:t>
            </a:r>
            <a:r>
              <a:rPr lang="ru-RU" sz="1500" baseline="0" dirty="0" smtClean="0"/>
              <a:t>Примесь</a:t>
            </a:r>
            <a:r>
              <a:rPr lang="en-US" sz="1500" baseline="0" dirty="0" smtClean="0"/>
              <a:t> </a:t>
            </a:r>
            <a:r>
              <a:rPr lang="ru-RU" sz="1500" baseline="0" dirty="0" smtClean="0"/>
              <a:t>— класс или объект, реализующий какое-либо чётко выделенное поведение. Используется для уточнения поведения других классов, не предназначен для самостоятельного использования.</a:t>
            </a:r>
            <a:endParaRPr lang="en-US" sz="1500" baseline="0" dirty="0" smtClean="0"/>
          </a:p>
          <a:p>
            <a:pPr marL="285750" lvl="0" indent="-285750">
              <a:buFont typeface="Arial" panose="020B0604020202020204" pitchFamily="34" charset="0"/>
              <a:buChar char="•"/>
              <a:defRPr sz="1800"/>
            </a:pPr>
            <a:r>
              <a:rPr lang="ru-RU" sz="1500" baseline="0" dirty="0" smtClean="0"/>
              <a:t>В </a:t>
            </a:r>
            <a:r>
              <a:rPr lang="en-US" sz="1500" baseline="0" dirty="0" smtClean="0"/>
              <a:t>JS </a:t>
            </a:r>
            <a:r>
              <a:rPr lang="ru-RU" sz="1500" baseline="0" dirty="0" smtClean="0"/>
              <a:t>множественное наследование невозможно ибо ссылка __</a:t>
            </a:r>
            <a:r>
              <a:rPr lang="en-US" sz="1500" baseline="0" dirty="0" smtClean="0"/>
              <a:t>proto__ </a:t>
            </a:r>
            <a:r>
              <a:rPr lang="ru-RU" sz="1500" baseline="0" dirty="0" smtClean="0"/>
              <a:t>только одна.</a:t>
            </a:r>
            <a:endParaRPr lang="ru-RU" sz="1500" baseline="0" dirty="0"/>
          </a:p>
          <a:p>
            <a:pPr marL="285750" lvl="0" indent="-285750">
              <a:buFont typeface="Arial" panose="020B0604020202020204" pitchFamily="34" charset="0"/>
              <a:buChar char="•"/>
              <a:defRPr sz="1800"/>
            </a:pPr>
            <a:r>
              <a:rPr lang="ru-RU" sz="1500" baseline="0" dirty="0" smtClean="0"/>
              <a:t>Но иногда бывает нужно добавлять определенные возможности к классам.</a:t>
            </a:r>
          </a:p>
        </p:txBody>
      </p:sp>
    </p:spTree>
    <p:extLst>
      <p:ext uri="{BB962C8B-B14F-4D97-AF65-F5344CB8AC3E}">
        <p14:creationId xmlns:p14="http://schemas.microsoft.com/office/powerpoint/2010/main" val="215676168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ru-RU" baseline="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 smtClean="0"/>
              <a:t>Очень</a:t>
            </a:r>
            <a:r>
              <a:rPr lang="ru-RU" baseline="0" dirty="0" smtClean="0"/>
              <a:t> часто примеси используют для добавления обработчиков событий…</a:t>
            </a:r>
            <a:endParaRPr lang="ru-RU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305624985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32" name="Shape 3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lang="en-US" sz="1500" dirty="0" smtClean="0"/>
              <a:t>WIKI:</a:t>
            </a:r>
            <a:r>
              <a:rPr lang="en-US" sz="1500" baseline="0" dirty="0" smtClean="0"/>
              <a:t> </a:t>
            </a:r>
            <a:r>
              <a:rPr lang="ru-RU" sz="1500" baseline="0" dirty="0" smtClean="0"/>
              <a:t>Примесь</a:t>
            </a:r>
            <a:r>
              <a:rPr lang="en-US" sz="1500" baseline="0" dirty="0" smtClean="0"/>
              <a:t> </a:t>
            </a:r>
            <a:r>
              <a:rPr lang="ru-RU" sz="1500" baseline="0" dirty="0" smtClean="0"/>
              <a:t>— класс или объект, реализующий какое-либо чётко выделенное поведение. Используется для уточнения поведения других классов, не предназначен для самостоятельного использования.</a:t>
            </a:r>
            <a:endParaRPr lang="en-US" sz="1500" baseline="0" dirty="0" smtClean="0"/>
          </a:p>
          <a:p>
            <a:pPr marL="285750" lvl="0" indent="-285750">
              <a:buFont typeface="Arial" panose="020B0604020202020204" pitchFamily="34" charset="0"/>
              <a:buChar char="•"/>
              <a:defRPr sz="1800"/>
            </a:pPr>
            <a:r>
              <a:rPr lang="ru-RU" sz="1500" baseline="0" dirty="0" smtClean="0"/>
              <a:t>В </a:t>
            </a:r>
            <a:r>
              <a:rPr lang="en-US" sz="1500" baseline="0" dirty="0" smtClean="0"/>
              <a:t>JS </a:t>
            </a:r>
            <a:r>
              <a:rPr lang="ru-RU" sz="1500" baseline="0" dirty="0" smtClean="0"/>
              <a:t>множественное наследование невозможно ибо ссылка __</a:t>
            </a:r>
            <a:r>
              <a:rPr lang="en-US" sz="1500" baseline="0" dirty="0" smtClean="0"/>
              <a:t>proto__ </a:t>
            </a:r>
            <a:r>
              <a:rPr lang="ru-RU" sz="1500" baseline="0" dirty="0" smtClean="0"/>
              <a:t>только одна.</a:t>
            </a:r>
            <a:endParaRPr lang="ru-RU" sz="1500" baseline="0" dirty="0"/>
          </a:p>
          <a:p>
            <a:pPr marL="285750" lvl="0" indent="-285750">
              <a:buFont typeface="Arial" panose="020B0604020202020204" pitchFamily="34" charset="0"/>
              <a:buChar char="•"/>
              <a:defRPr sz="1800"/>
            </a:pPr>
            <a:r>
              <a:rPr lang="ru-RU" sz="1500" baseline="0" dirty="0" smtClean="0"/>
              <a:t>Но иногда бывает нужно добавлять определенные возможности к классам.</a:t>
            </a:r>
          </a:p>
        </p:txBody>
      </p:sp>
    </p:spTree>
    <p:extLst>
      <p:ext uri="{BB962C8B-B14F-4D97-AF65-F5344CB8AC3E}">
        <p14:creationId xmlns:p14="http://schemas.microsoft.com/office/powerpoint/2010/main" val="278752638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ru-RU" baseline="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 smtClean="0"/>
              <a:t>Оператор </a:t>
            </a:r>
            <a:r>
              <a:rPr lang="ru-RU" dirty="0" err="1" smtClean="0"/>
              <a:t>instanceof</a:t>
            </a:r>
            <a:r>
              <a:rPr lang="ru-RU" dirty="0" smtClean="0"/>
              <a:t> позволяет проверить, какому классу принадлежит объект, с учетом </a:t>
            </a:r>
            <a:r>
              <a:rPr lang="ru-RU" dirty="0" err="1" smtClean="0"/>
              <a:t>прототипного</a:t>
            </a:r>
            <a:r>
              <a:rPr lang="ru-RU" dirty="0" smtClean="0"/>
              <a:t> наследования.</a:t>
            </a:r>
            <a:endParaRPr lang="en-US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 smtClean="0"/>
              <a:t>Вызов </a:t>
            </a:r>
            <a:r>
              <a:rPr lang="ru-RU" dirty="0" err="1" smtClean="0"/>
              <a:t>obj</a:t>
            </a:r>
            <a:r>
              <a:rPr lang="ru-RU" dirty="0" smtClean="0"/>
              <a:t> </a:t>
            </a:r>
            <a:r>
              <a:rPr lang="ru-RU" dirty="0" err="1" smtClean="0"/>
              <a:t>instanceof</a:t>
            </a:r>
            <a:r>
              <a:rPr lang="ru-RU" dirty="0" smtClean="0"/>
              <a:t> </a:t>
            </a:r>
            <a:r>
              <a:rPr lang="ru-RU" dirty="0" err="1" smtClean="0"/>
              <a:t>Constructor</a:t>
            </a:r>
            <a:r>
              <a:rPr lang="ru-RU" dirty="0" smtClean="0"/>
              <a:t> возвращает </a:t>
            </a:r>
            <a:r>
              <a:rPr lang="ru-RU" dirty="0" err="1" smtClean="0"/>
              <a:t>true</a:t>
            </a:r>
            <a:r>
              <a:rPr lang="ru-RU" dirty="0" smtClean="0"/>
              <a:t>, если объект принадлежит классу </a:t>
            </a:r>
            <a:r>
              <a:rPr lang="ru-RU" dirty="0" err="1" smtClean="0"/>
              <a:t>Constructor</a:t>
            </a:r>
            <a:r>
              <a:rPr lang="ru-RU" dirty="0" smtClean="0"/>
              <a:t> или его родителям.</a:t>
            </a:r>
            <a:endParaRPr lang="en-US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ru-RU" dirty="0" smtClean="0"/>
          </a:p>
          <a:p>
            <a:pPr marL="457200" indent="-457200">
              <a:buFont typeface="+mj-lt"/>
              <a:buAutoNum type="arabicPeriod"/>
            </a:pPr>
            <a:r>
              <a:rPr lang="ru-RU" dirty="0" smtClean="0"/>
              <a:t>Получить </a:t>
            </a:r>
            <a:r>
              <a:rPr lang="ru-RU" dirty="0" err="1" smtClean="0"/>
              <a:t>obj</a:t>
            </a:r>
            <a:r>
              <a:rPr lang="ru-RU" dirty="0" smtClean="0"/>
              <a:t>.__</a:t>
            </a:r>
            <a:r>
              <a:rPr lang="ru-RU" dirty="0" err="1" smtClean="0"/>
              <a:t>proto</a:t>
            </a:r>
            <a:r>
              <a:rPr lang="ru-RU" dirty="0" smtClean="0"/>
              <a:t>__</a:t>
            </a:r>
          </a:p>
          <a:p>
            <a:pPr marL="457200" indent="-457200">
              <a:buFont typeface="+mj-lt"/>
              <a:buAutoNum type="arabicPeriod"/>
            </a:pPr>
            <a:r>
              <a:rPr lang="ru-RU" dirty="0" smtClean="0"/>
              <a:t>Сравнить </a:t>
            </a:r>
            <a:r>
              <a:rPr lang="ru-RU" dirty="0" err="1" smtClean="0"/>
              <a:t>obj</a:t>
            </a:r>
            <a:r>
              <a:rPr lang="ru-RU" dirty="0" smtClean="0"/>
              <a:t>.__</a:t>
            </a:r>
            <a:r>
              <a:rPr lang="ru-RU" dirty="0" err="1" smtClean="0"/>
              <a:t>proto</a:t>
            </a:r>
            <a:r>
              <a:rPr lang="ru-RU" dirty="0" smtClean="0"/>
              <a:t>__ с </a:t>
            </a:r>
            <a:r>
              <a:rPr lang="ru-RU" dirty="0" err="1" smtClean="0"/>
              <a:t>Constructor.prototype</a:t>
            </a:r>
            <a:endParaRPr lang="ru-RU" dirty="0" smtClean="0"/>
          </a:p>
          <a:p>
            <a:pPr marL="457200" indent="-457200">
              <a:buFont typeface="+mj-lt"/>
              <a:buAutoNum type="arabicPeriod"/>
            </a:pPr>
            <a:r>
              <a:rPr lang="ru-RU" dirty="0" smtClean="0"/>
              <a:t>Если не совпадает, тогда заменить </a:t>
            </a:r>
            <a:r>
              <a:rPr lang="ru-RU" dirty="0" err="1" smtClean="0"/>
              <a:t>obj</a:t>
            </a:r>
            <a:r>
              <a:rPr lang="ru-RU" dirty="0" smtClean="0"/>
              <a:t> на </a:t>
            </a:r>
            <a:r>
              <a:rPr lang="ru-RU" dirty="0" err="1" smtClean="0"/>
              <a:t>obj</a:t>
            </a:r>
            <a:r>
              <a:rPr lang="ru-RU" dirty="0" smtClean="0"/>
              <a:t>.__</a:t>
            </a:r>
            <a:r>
              <a:rPr lang="ru-RU" dirty="0" err="1" smtClean="0"/>
              <a:t>proto</a:t>
            </a:r>
            <a:r>
              <a:rPr lang="ru-RU" dirty="0" smtClean="0"/>
              <a:t>__ и повторить проверку на шаге 2 до тех пор, пока либо не найдется совпадение (результат </a:t>
            </a:r>
            <a:r>
              <a:rPr lang="ru-RU" dirty="0" err="1" smtClean="0"/>
              <a:t>true</a:t>
            </a:r>
            <a:r>
              <a:rPr lang="ru-RU" dirty="0" smtClean="0"/>
              <a:t>), либо цепочка прототипов не закончится (результат </a:t>
            </a:r>
            <a:r>
              <a:rPr lang="ru-RU" dirty="0" err="1" smtClean="0"/>
              <a:t>false</a:t>
            </a:r>
            <a:r>
              <a:rPr lang="ru-RU" dirty="0" smtClean="0"/>
              <a:t>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190551889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022939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32" name="Shape 3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  <a:defRPr sz="1800"/>
            </a:pPr>
            <a:r>
              <a:rPr lang="en-US" sz="1600" dirty="0" smtClean="0"/>
              <a:t>WIKI: </a:t>
            </a:r>
            <a:r>
              <a:rPr lang="ru-RU" sz="1600" dirty="0" err="1" smtClean="0"/>
              <a:t>Прототипное</a:t>
            </a:r>
            <a:r>
              <a:rPr lang="ru-RU" sz="1600" dirty="0" smtClean="0"/>
              <a:t> программирование — стиль объектно-ориентированного программирования, при котором отсутствует понятие класса, а наследование производится путём клонирования существующего экземпляра объекта — прототипа.</a:t>
            </a:r>
            <a:endParaRPr lang="en-US" sz="1600" dirty="0" smtClean="0"/>
          </a:p>
          <a:p>
            <a:pPr marL="171450" marR="0" lvl="0" indent="-171450" defTabSz="584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800"/>
            </a:pPr>
            <a:r>
              <a:rPr lang="ru-RU" sz="1600" dirty="0" smtClean="0"/>
              <a:t>Объекты в J</a:t>
            </a:r>
            <a:r>
              <a:rPr lang="en-US" sz="1600" dirty="0" smtClean="0"/>
              <a:t>S</a:t>
            </a:r>
            <a:r>
              <a:rPr lang="ru-RU" sz="1600" dirty="0" smtClean="0"/>
              <a:t> можно организовать в цепочки так, чтобы свойство, не найденное в одном объекте, автоматически искалось бы в другом.</a:t>
            </a:r>
            <a:r>
              <a:rPr lang="en-US" sz="1600" dirty="0" smtClean="0"/>
              <a:t> (</a:t>
            </a:r>
            <a:r>
              <a:rPr lang="ru-RU" sz="1600" dirty="0" smtClean="0"/>
              <a:t>Делегирование</a:t>
            </a:r>
            <a:r>
              <a:rPr lang="en-US" sz="1600" dirty="0" smtClean="0"/>
              <a:t>)</a:t>
            </a:r>
            <a:endParaRPr lang="ru-RU" sz="1600" dirty="0" smtClean="0"/>
          </a:p>
          <a:p>
            <a:pPr lvl="0">
              <a:defRPr sz="1800"/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28437999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defTabSz="584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800"/>
            </a:pPr>
            <a:r>
              <a:rPr lang="ru-RU" sz="2400" dirty="0" smtClean="0"/>
              <a:t>Связующим звеном выступает специальное свойство __</a:t>
            </a:r>
            <a:r>
              <a:rPr lang="ru-RU" sz="2400" dirty="0" err="1" smtClean="0"/>
              <a:t>proto</a:t>
            </a:r>
            <a:r>
              <a:rPr lang="ru-RU" sz="2400" dirty="0" smtClean="0"/>
              <a:t>__.</a:t>
            </a:r>
            <a:endParaRPr lang="en-US" sz="2400" dirty="0" smtClean="0"/>
          </a:p>
          <a:p>
            <a:pPr marL="171450" marR="0" lvl="0" indent="-171450" defTabSz="584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800"/>
            </a:pPr>
            <a:r>
              <a:rPr lang="ru-RU" sz="2400" dirty="0" smtClean="0"/>
              <a:t>У объекта, который является __</a:t>
            </a:r>
            <a:r>
              <a:rPr lang="ru-RU" sz="2400" dirty="0" err="1" smtClean="0"/>
              <a:t>proto</a:t>
            </a:r>
            <a:r>
              <a:rPr lang="ru-RU" sz="2400" dirty="0" smtClean="0"/>
              <a:t>__, может быть свой __</a:t>
            </a:r>
            <a:r>
              <a:rPr lang="ru-RU" sz="2400" dirty="0" err="1" smtClean="0"/>
              <a:t>proto</a:t>
            </a:r>
            <a:r>
              <a:rPr lang="ru-RU" sz="2400" dirty="0" smtClean="0"/>
              <a:t>__, у того — свой, и так далее. При этом свойства будут искаться по цепочке</a:t>
            </a:r>
            <a:r>
              <a:rPr lang="en-US" sz="2400" dirty="0" smtClean="0"/>
              <a:t> </a:t>
            </a:r>
            <a:r>
              <a:rPr lang="ru-RU" sz="2400" dirty="0" smtClean="0"/>
              <a:t>вверх.</a:t>
            </a:r>
            <a:endParaRPr lang="en-US" sz="2400" dirty="0" smtClean="0"/>
          </a:p>
          <a:p>
            <a:pPr marL="0" marR="0" lvl="0" indent="0" defTabSz="584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pPr>
            <a:endParaRPr lang="ru-RU" sz="2400" dirty="0" smtClean="0"/>
          </a:p>
          <a:p>
            <a:pPr marL="0" marR="0" lvl="0" indent="0" defTabSz="584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pPr>
            <a:r>
              <a:rPr lang="ru-RU" sz="2400" b="1" dirty="0" smtClean="0"/>
              <a:t>Пример:</a:t>
            </a:r>
            <a:r>
              <a:rPr lang="ru-RU" sz="2400" b="1" baseline="0" dirty="0" smtClean="0"/>
              <a:t> переопределить в </a:t>
            </a:r>
            <a:r>
              <a:rPr lang="ru-RU" sz="2400" b="1" baseline="0" dirty="0" err="1" smtClean="0"/>
              <a:t>Мото</a:t>
            </a:r>
            <a:r>
              <a:rPr lang="ru-RU" sz="2400" b="1" baseline="0" dirty="0" smtClean="0"/>
              <a:t> </a:t>
            </a:r>
            <a:r>
              <a:rPr lang="en-US" sz="2400" b="1" baseline="0" dirty="0" err="1" smtClean="0"/>
              <a:t>canRoll</a:t>
            </a:r>
            <a:endParaRPr lang="en-US" sz="2400" b="1" baseline="0" dirty="0" smtClean="0"/>
          </a:p>
        </p:txBody>
      </p:sp>
    </p:spTree>
    <p:extLst>
      <p:ext uri="{BB962C8B-B14F-4D97-AF65-F5344CB8AC3E}">
        <p14:creationId xmlns:p14="http://schemas.microsoft.com/office/powerpoint/2010/main" val="7488818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 smtClean="0"/>
              <a:t>Обычный цикл </a:t>
            </a:r>
            <a:r>
              <a:rPr lang="ru-RU" dirty="0" err="1" smtClean="0"/>
              <a:t>for</a:t>
            </a:r>
            <a:r>
              <a:rPr lang="ru-RU" dirty="0" smtClean="0"/>
              <a:t>..</a:t>
            </a:r>
            <a:r>
              <a:rPr lang="ru-RU" dirty="0" err="1" smtClean="0"/>
              <a:t>in</a:t>
            </a:r>
            <a:r>
              <a:rPr lang="ru-RU" dirty="0" smtClean="0"/>
              <a:t> не делает различия между свойствами объекта и его прототипа.</a:t>
            </a:r>
            <a:r>
              <a:rPr lang="en-US" dirty="0" smtClean="0"/>
              <a:t> </a:t>
            </a:r>
            <a:r>
              <a:rPr lang="ru-RU" dirty="0" smtClean="0"/>
              <a:t>Он перебирает все доступные.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2944524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 smtClean="0"/>
              <a:t>В </a:t>
            </a:r>
            <a:r>
              <a:rPr lang="en-US" dirty="0" smtClean="0"/>
              <a:t>JS </a:t>
            </a:r>
            <a:r>
              <a:rPr lang="ru-RU" dirty="0" smtClean="0"/>
              <a:t>объекты используют для хранения данных типа ключ-значение.</a:t>
            </a:r>
            <a:r>
              <a:rPr lang="en-US" dirty="0" smtClean="0"/>
              <a:t> </a:t>
            </a:r>
            <a:r>
              <a:rPr lang="ru-RU" dirty="0" smtClean="0"/>
              <a:t>(Коллекция, Словарь, Ассоциативный массив)</a:t>
            </a:r>
            <a:endParaRPr lang="en-US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 smtClean="0"/>
              <a:t>Данные</a:t>
            </a:r>
            <a:r>
              <a:rPr lang="ru-RU" baseline="0" dirty="0" smtClean="0"/>
              <a:t> от</a:t>
            </a:r>
            <a:r>
              <a:rPr lang="ru-RU" dirty="0" smtClean="0"/>
              <a:t> посетителя или сервера могут быть произвольными</a:t>
            </a:r>
            <a:r>
              <a:rPr lang="ru-RU" baseline="0" dirty="0" smtClean="0"/>
              <a:t> – может привести к ошибке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aseline="0" dirty="0" err="1" smtClean="0"/>
              <a:t>Object.create</a:t>
            </a:r>
            <a:r>
              <a:rPr lang="en-US" baseline="0" dirty="0" smtClean="0"/>
              <a:t>(null) – </a:t>
            </a:r>
            <a:r>
              <a:rPr lang="ru-RU" baseline="0" dirty="0" smtClean="0"/>
              <a:t>создает объект который не имеет прототипа – точнее прототип </a:t>
            </a:r>
            <a:r>
              <a:rPr lang="en-US" baseline="0" dirty="0" smtClean="0"/>
              <a:t>null</a:t>
            </a:r>
            <a:r>
              <a:rPr lang="ru-RU" baseline="0" dirty="0" smtClean="0"/>
              <a:t>. </a:t>
            </a:r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29057813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 smtClean="0"/>
              <a:t>Первые</a:t>
            </a:r>
            <a:r>
              <a:rPr lang="ru-RU" baseline="0" dirty="0" smtClean="0"/>
              <a:t> два существуют по историческим причинам.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aseline="0" dirty="0" err="1" smtClean="0"/>
              <a:t>propertiesObj</a:t>
            </a:r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33893757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32" name="Shape 3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28416637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 smtClean="0"/>
              <a:t>Левый</a:t>
            </a:r>
            <a:r>
              <a:rPr lang="ru-RU" baseline="0" dirty="0" smtClean="0"/>
              <a:t> - </a:t>
            </a:r>
            <a:r>
              <a:rPr lang="ru-RU" dirty="0" smtClean="0"/>
              <a:t>Не работает в ИЕ10-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 smtClean="0"/>
              <a:t>Правый </a:t>
            </a:r>
            <a:r>
              <a:rPr lang="ru-RU" dirty="0" err="1" smtClean="0"/>
              <a:t>кросбраузерненько</a:t>
            </a:r>
            <a:r>
              <a:rPr lang="ru-RU" dirty="0" smtClean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 smtClean="0"/>
              <a:t>Значение свойства </a:t>
            </a:r>
            <a:r>
              <a:rPr lang="en-US" dirty="0" smtClean="0"/>
              <a:t>prototype</a:t>
            </a:r>
            <a:r>
              <a:rPr lang="en-US" baseline="0" dirty="0" smtClean="0"/>
              <a:t> </a:t>
            </a:r>
            <a:r>
              <a:rPr lang="ru-RU" baseline="0" dirty="0" smtClean="0"/>
              <a:t>может быть только объект – иначе его просто </a:t>
            </a:r>
            <a:r>
              <a:rPr lang="ru-RU" baseline="0" dirty="0" err="1" smtClean="0"/>
              <a:t>заигнорит</a:t>
            </a:r>
            <a:r>
              <a:rPr lang="ru-RU" baseline="0" dirty="0" smtClean="0"/>
              <a:t>.</a:t>
            </a:r>
            <a:endParaRPr lang="en-US" baseline="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baseline="0" dirty="0" smtClean="0"/>
              <a:t>Свойство </a:t>
            </a:r>
            <a:r>
              <a:rPr lang="en-US" baseline="0" dirty="0" smtClean="0"/>
              <a:t>prototype </a:t>
            </a:r>
            <a:r>
              <a:rPr lang="ru-RU" baseline="0" dirty="0" smtClean="0"/>
              <a:t>имеет смысл использовать только с </a:t>
            </a:r>
            <a:r>
              <a:rPr lang="en-US" baseline="0" dirty="0" smtClean="0"/>
              <a:t>new </a:t>
            </a:r>
            <a:r>
              <a:rPr lang="ru-RU" baseline="0" dirty="0" smtClean="0"/>
              <a:t>вызовом конструктора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baseline="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35319161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uFillTx/>
              </a:defRPr>
            </a:pPr>
            <a:r>
              <a:rPr sz="8000">
                <a:uFill>
                  <a:solidFill/>
                </a:uFill>
              </a:rPr>
              <a:t>Title Text</a:t>
            </a:r>
          </a:p>
        </p:txBody>
      </p:sp>
      <p:sp>
        <p:nvSpPr>
          <p:cNvPr id="6" name="Shape 6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2pPr marL="228600"/>
            <a:lvl3pPr marL="457200"/>
            <a:lvl4pPr marL="685800"/>
            <a:lvl5pPr marL="914400"/>
          </a:lstStyle>
          <a:p>
            <a:pPr lvl="0">
              <a:defRPr sz="1800">
                <a:uFillTx/>
              </a:defRPr>
            </a:pPr>
            <a:r>
              <a:rPr sz="3600">
                <a:uFill>
                  <a:solidFill/>
                </a:uFill>
              </a:rPr>
              <a:t>Body Level One</a:t>
            </a:r>
          </a:p>
          <a:p>
            <a:pPr lvl="1">
              <a:defRPr sz="1800">
                <a:uFillTx/>
              </a:defRPr>
            </a:pPr>
            <a:r>
              <a:rPr sz="3600">
                <a:uFill>
                  <a:solidFill/>
                </a:uFill>
              </a:rPr>
              <a:t>Body Level Two</a:t>
            </a:r>
          </a:p>
          <a:p>
            <a:pPr lvl="2">
              <a:defRPr sz="1800">
                <a:uFillTx/>
              </a:defRPr>
            </a:pPr>
            <a:r>
              <a:rPr sz="3600">
                <a:uFill>
                  <a:solidFill/>
                </a:uFill>
              </a:rPr>
              <a:t>Body Level Three</a:t>
            </a:r>
          </a:p>
          <a:p>
            <a:pPr lvl="3">
              <a:defRPr sz="1800">
                <a:uFillTx/>
              </a:defRPr>
            </a:pPr>
            <a:r>
              <a:rPr sz="3600">
                <a:uFill>
                  <a:solidFill/>
                </a:uFill>
              </a:rPr>
              <a:t>Body Level Four</a:t>
            </a:r>
          </a:p>
          <a:p>
            <a:pPr lvl="4">
              <a:defRPr sz="1800">
                <a:uFillTx/>
              </a:defRPr>
            </a:pPr>
            <a:r>
              <a:rPr sz="3600">
                <a:uFill>
                  <a:solidFill/>
                </a:uFill>
              </a:rP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>
            <a:spLocks noGrp="1"/>
          </p:cNvSpPr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 anchor="ctr"/>
          <a:lstStyle/>
          <a:p>
            <a:pPr lvl="0">
              <a:defRPr sz="1800">
                <a:uFillTx/>
              </a:defRPr>
            </a:pPr>
            <a:r>
              <a:rPr sz="8000">
                <a:uFill>
                  <a:solidFill/>
                </a:uFill>
              </a:rP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Тема Offi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>
            <a:spLocks noGrp="1"/>
          </p:cNvSpPr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 anchor="ctr"/>
          <a:lstStyle/>
          <a:p>
            <a:pPr lvl="0">
              <a:defRPr sz="1800">
                <a:uFillTx/>
              </a:defRPr>
            </a:pPr>
            <a:r>
              <a:rPr sz="8000">
                <a:uFill>
                  <a:solidFill/>
                </a:uFill>
              </a:rPr>
              <a:t>Title Text</a:t>
            </a:r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1270000" y="0"/>
            <a:ext cx="10464800" cy="4940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b"/>
          <a:lstStyle/>
          <a:p>
            <a:pPr lvl="0">
              <a:defRPr sz="1800">
                <a:uFillTx/>
              </a:defRPr>
            </a:pPr>
            <a:r>
              <a:rPr sz="8000">
                <a:uFill>
                  <a:solidFill/>
                </a:uFill>
              </a:rPr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1270000" y="5029200"/>
            <a:ext cx="10464800" cy="4724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/>
          <a:lstStyle>
            <a:lvl2pPr marL="228600"/>
            <a:lvl3pPr marL="457200"/>
            <a:lvl4pPr marL="685800"/>
            <a:lvl5pPr marL="914400"/>
          </a:lstStyle>
          <a:p>
            <a:pPr lvl="0">
              <a:defRPr sz="1800">
                <a:uFillTx/>
              </a:defRPr>
            </a:pPr>
            <a:r>
              <a:rPr sz="3600">
                <a:uFill>
                  <a:solidFill/>
                </a:uFill>
              </a:rPr>
              <a:t>Body Level One</a:t>
            </a:r>
          </a:p>
          <a:p>
            <a:pPr lvl="1">
              <a:defRPr sz="1800">
                <a:uFillTx/>
              </a:defRPr>
            </a:pPr>
            <a:r>
              <a:rPr sz="3600">
                <a:uFill>
                  <a:solidFill/>
                </a:uFill>
              </a:rPr>
              <a:t>Body Level Two</a:t>
            </a:r>
          </a:p>
          <a:p>
            <a:pPr lvl="2">
              <a:defRPr sz="1800">
                <a:uFillTx/>
              </a:defRPr>
            </a:pPr>
            <a:r>
              <a:rPr sz="3600">
                <a:uFill>
                  <a:solidFill/>
                </a:uFill>
              </a:rPr>
              <a:t>Body Level Three</a:t>
            </a:r>
          </a:p>
          <a:p>
            <a:pPr lvl="3">
              <a:defRPr sz="1800">
                <a:uFillTx/>
              </a:defRPr>
            </a:pPr>
            <a:r>
              <a:rPr sz="3600">
                <a:uFill>
                  <a:solidFill/>
                </a:uFill>
              </a:rPr>
              <a:t>Body Level Four</a:t>
            </a:r>
          </a:p>
          <a:p>
            <a:pPr lvl="4">
              <a:defRPr sz="1800">
                <a:uFillTx/>
              </a:defRPr>
            </a:pPr>
            <a:r>
              <a:rPr sz="3600">
                <a:uFill>
                  <a:solidFill/>
                </a:uFill>
              </a:rPr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</p:sldLayoutIdLst>
  <p:transition spd="med"/>
  <p:txStyles>
    <p:titleStyle>
      <a:lvl1pPr algn="ctr" defTabSz="584200">
        <a:defRPr sz="8000">
          <a:uFill>
            <a:solidFill/>
          </a:uFill>
          <a:latin typeface="+mn-lt"/>
          <a:ea typeface="+mn-ea"/>
          <a:cs typeface="+mn-cs"/>
          <a:sym typeface="Helvetica Light"/>
        </a:defRPr>
      </a:lvl1pPr>
      <a:lvl2pPr indent="228600" algn="ctr" defTabSz="584200">
        <a:defRPr sz="8000">
          <a:uFill>
            <a:solidFill/>
          </a:uFill>
          <a:latin typeface="+mn-lt"/>
          <a:ea typeface="+mn-ea"/>
          <a:cs typeface="+mn-cs"/>
          <a:sym typeface="Helvetica Light"/>
        </a:defRPr>
      </a:lvl2pPr>
      <a:lvl3pPr indent="457200" algn="ctr" defTabSz="584200">
        <a:defRPr sz="8000">
          <a:uFill>
            <a:solidFill/>
          </a:uFill>
          <a:latin typeface="+mn-lt"/>
          <a:ea typeface="+mn-ea"/>
          <a:cs typeface="+mn-cs"/>
          <a:sym typeface="Helvetica Light"/>
        </a:defRPr>
      </a:lvl3pPr>
      <a:lvl4pPr indent="685800" algn="ctr" defTabSz="584200">
        <a:defRPr sz="8000">
          <a:uFill>
            <a:solidFill/>
          </a:uFill>
          <a:latin typeface="+mn-lt"/>
          <a:ea typeface="+mn-ea"/>
          <a:cs typeface="+mn-cs"/>
          <a:sym typeface="Helvetica Light"/>
        </a:defRPr>
      </a:lvl4pPr>
      <a:lvl5pPr indent="914400" algn="ctr" defTabSz="584200">
        <a:defRPr sz="8000">
          <a:uFill>
            <a:solidFill/>
          </a:uFill>
          <a:latin typeface="+mn-lt"/>
          <a:ea typeface="+mn-ea"/>
          <a:cs typeface="+mn-cs"/>
          <a:sym typeface="Helvetica Light"/>
        </a:defRPr>
      </a:lvl5pPr>
      <a:lvl6pPr indent="1143000" algn="ctr" defTabSz="584200">
        <a:defRPr sz="8000">
          <a:uFill>
            <a:solidFill/>
          </a:uFill>
          <a:latin typeface="+mn-lt"/>
          <a:ea typeface="+mn-ea"/>
          <a:cs typeface="+mn-cs"/>
          <a:sym typeface="Helvetica Light"/>
        </a:defRPr>
      </a:lvl6pPr>
      <a:lvl7pPr indent="1371600" algn="ctr" defTabSz="584200">
        <a:defRPr sz="8000">
          <a:uFill>
            <a:solidFill/>
          </a:uFill>
          <a:latin typeface="+mn-lt"/>
          <a:ea typeface="+mn-ea"/>
          <a:cs typeface="+mn-cs"/>
          <a:sym typeface="Helvetica Light"/>
        </a:defRPr>
      </a:lvl7pPr>
      <a:lvl8pPr indent="1600200" algn="ctr" defTabSz="584200">
        <a:defRPr sz="8000">
          <a:uFill>
            <a:solidFill/>
          </a:uFill>
          <a:latin typeface="+mn-lt"/>
          <a:ea typeface="+mn-ea"/>
          <a:cs typeface="+mn-cs"/>
          <a:sym typeface="Helvetica Light"/>
        </a:defRPr>
      </a:lvl8pPr>
      <a:lvl9pPr indent="1828800" algn="ctr" defTabSz="584200">
        <a:defRPr sz="8000">
          <a:uFill>
            <a:solidFill/>
          </a:uFill>
          <a:latin typeface="+mn-lt"/>
          <a:ea typeface="+mn-ea"/>
          <a:cs typeface="+mn-cs"/>
          <a:sym typeface="Helvetica Light"/>
        </a:defRPr>
      </a:lvl9pPr>
    </p:titleStyle>
    <p:bodyStyle>
      <a:lvl1pPr defTabSz="584200">
        <a:spcBef>
          <a:spcPts val="4200"/>
        </a:spcBef>
        <a:defRPr sz="3600">
          <a:uFill>
            <a:solidFill/>
          </a:uFill>
          <a:latin typeface="+mn-lt"/>
          <a:ea typeface="+mn-ea"/>
          <a:cs typeface="+mn-cs"/>
          <a:sym typeface="Helvetica Light"/>
        </a:defRPr>
      </a:lvl1pPr>
      <a:lvl2pPr defTabSz="584200">
        <a:spcBef>
          <a:spcPts val="4200"/>
        </a:spcBef>
        <a:defRPr sz="3600">
          <a:uFill>
            <a:solidFill/>
          </a:uFill>
          <a:latin typeface="+mn-lt"/>
          <a:ea typeface="+mn-ea"/>
          <a:cs typeface="+mn-cs"/>
          <a:sym typeface="Helvetica Light"/>
        </a:defRPr>
      </a:lvl2pPr>
      <a:lvl3pPr defTabSz="584200">
        <a:spcBef>
          <a:spcPts val="4200"/>
        </a:spcBef>
        <a:defRPr sz="3600">
          <a:uFill>
            <a:solidFill/>
          </a:uFill>
          <a:latin typeface="+mn-lt"/>
          <a:ea typeface="+mn-ea"/>
          <a:cs typeface="+mn-cs"/>
          <a:sym typeface="Helvetica Light"/>
        </a:defRPr>
      </a:lvl3pPr>
      <a:lvl4pPr defTabSz="584200">
        <a:spcBef>
          <a:spcPts val="4200"/>
        </a:spcBef>
        <a:defRPr sz="3600">
          <a:uFill>
            <a:solidFill/>
          </a:uFill>
          <a:latin typeface="+mn-lt"/>
          <a:ea typeface="+mn-ea"/>
          <a:cs typeface="+mn-cs"/>
          <a:sym typeface="Helvetica Light"/>
        </a:defRPr>
      </a:lvl4pPr>
      <a:lvl5pPr defTabSz="584200">
        <a:spcBef>
          <a:spcPts val="4200"/>
        </a:spcBef>
        <a:defRPr sz="3600">
          <a:uFill>
            <a:solidFill/>
          </a:uFill>
          <a:latin typeface="+mn-lt"/>
          <a:ea typeface="+mn-ea"/>
          <a:cs typeface="+mn-cs"/>
          <a:sym typeface="Helvetica Light"/>
        </a:defRPr>
      </a:lvl5pPr>
      <a:lvl6pPr defTabSz="584200">
        <a:spcBef>
          <a:spcPts val="4200"/>
        </a:spcBef>
        <a:defRPr sz="3600">
          <a:uFill>
            <a:solidFill/>
          </a:uFill>
          <a:latin typeface="+mn-lt"/>
          <a:ea typeface="+mn-ea"/>
          <a:cs typeface="+mn-cs"/>
          <a:sym typeface="Helvetica Light"/>
        </a:defRPr>
      </a:lvl6pPr>
      <a:lvl7pPr defTabSz="584200">
        <a:spcBef>
          <a:spcPts val="4200"/>
        </a:spcBef>
        <a:defRPr sz="3600">
          <a:uFill>
            <a:solidFill/>
          </a:uFill>
          <a:latin typeface="+mn-lt"/>
          <a:ea typeface="+mn-ea"/>
          <a:cs typeface="+mn-cs"/>
          <a:sym typeface="Helvetica Light"/>
        </a:defRPr>
      </a:lvl7pPr>
      <a:lvl8pPr defTabSz="584200">
        <a:spcBef>
          <a:spcPts val="4200"/>
        </a:spcBef>
        <a:defRPr sz="3600">
          <a:uFill>
            <a:solidFill/>
          </a:uFill>
          <a:latin typeface="+mn-lt"/>
          <a:ea typeface="+mn-ea"/>
          <a:cs typeface="+mn-cs"/>
          <a:sym typeface="Helvetica Light"/>
        </a:defRPr>
      </a:lvl8pPr>
      <a:lvl9pPr defTabSz="584200">
        <a:spcBef>
          <a:spcPts val="4200"/>
        </a:spcBef>
        <a:defRPr sz="3600">
          <a:uFill>
            <a:solidFill/>
          </a:uFill>
          <a:latin typeface="+mn-lt"/>
          <a:ea typeface="+mn-ea"/>
          <a:cs typeface="+mn-cs"/>
          <a:sym typeface="Helvetica Light"/>
        </a:defRPr>
      </a:lvl9pPr>
    </p:bodyStyle>
    <p:otherStyle>
      <a:lvl1pPr algn="ctr" defTabSz="584200">
        <a:defRPr sz="3600">
          <a:solidFill>
            <a:schemeClr val="tx1"/>
          </a:solidFill>
          <a:uFill>
            <a:solidFill/>
          </a:uFill>
          <a:latin typeface="+mn-lt"/>
          <a:ea typeface="+mn-ea"/>
          <a:cs typeface="+mn-cs"/>
          <a:sym typeface="Helvetica Light"/>
        </a:defRPr>
      </a:lvl1pPr>
      <a:lvl2pPr indent="228600" algn="ctr" defTabSz="584200">
        <a:defRPr sz="3600">
          <a:solidFill>
            <a:schemeClr val="tx1"/>
          </a:solidFill>
          <a:uFill>
            <a:solidFill/>
          </a:uFill>
          <a:latin typeface="+mn-lt"/>
          <a:ea typeface="+mn-ea"/>
          <a:cs typeface="+mn-cs"/>
          <a:sym typeface="Helvetica Light"/>
        </a:defRPr>
      </a:lvl2pPr>
      <a:lvl3pPr indent="457200" algn="ctr" defTabSz="584200">
        <a:defRPr sz="3600">
          <a:solidFill>
            <a:schemeClr val="tx1"/>
          </a:solidFill>
          <a:uFill>
            <a:solidFill/>
          </a:uFill>
          <a:latin typeface="+mn-lt"/>
          <a:ea typeface="+mn-ea"/>
          <a:cs typeface="+mn-cs"/>
          <a:sym typeface="Helvetica Light"/>
        </a:defRPr>
      </a:lvl3pPr>
      <a:lvl4pPr indent="685800" algn="ctr" defTabSz="584200">
        <a:defRPr sz="3600">
          <a:solidFill>
            <a:schemeClr val="tx1"/>
          </a:solidFill>
          <a:uFill>
            <a:solidFill/>
          </a:uFill>
          <a:latin typeface="+mn-lt"/>
          <a:ea typeface="+mn-ea"/>
          <a:cs typeface="+mn-cs"/>
          <a:sym typeface="Helvetica Light"/>
        </a:defRPr>
      </a:lvl4pPr>
      <a:lvl5pPr indent="914400" algn="ctr" defTabSz="584200">
        <a:defRPr sz="3600">
          <a:solidFill>
            <a:schemeClr val="tx1"/>
          </a:solidFill>
          <a:uFill>
            <a:solidFill/>
          </a:uFill>
          <a:latin typeface="+mn-lt"/>
          <a:ea typeface="+mn-ea"/>
          <a:cs typeface="+mn-cs"/>
          <a:sym typeface="Helvetica Light"/>
        </a:defRPr>
      </a:lvl5pPr>
      <a:lvl6pPr indent="1143000" algn="ctr" defTabSz="584200">
        <a:defRPr sz="3600">
          <a:solidFill>
            <a:schemeClr val="tx1"/>
          </a:solidFill>
          <a:uFill>
            <a:solidFill/>
          </a:uFill>
          <a:latin typeface="+mn-lt"/>
          <a:ea typeface="+mn-ea"/>
          <a:cs typeface="+mn-cs"/>
          <a:sym typeface="Helvetica Light"/>
        </a:defRPr>
      </a:lvl6pPr>
      <a:lvl7pPr indent="1371600" algn="ctr" defTabSz="584200">
        <a:defRPr sz="3600">
          <a:solidFill>
            <a:schemeClr val="tx1"/>
          </a:solidFill>
          <a:uFill>
            <a:solidFill/>
          </a:uFill>
          <a:latin typeface="+mn-lt"/>
          <a:ea typeface="+mn-ea"/>
          <a:cs typeface="+mn-cs"/>
          <a:sym typeface="Helvetica Light"/>
        </a:defRPr>
      </a:lvl7pPr>
      <a:lvl8pPr indent="1600200" algn="ctr" defTabSz="584200">
        <a:defRPr sz="3600">
          <a:solidFill>
            <a:schemeClr val="tx1"/>
          </a:solidFill>
          <a:uFill>
            <a:solidFill/>
          </a:uFill>
          <a:latin typeface="+mn-lt"/>
          <a:ea typeface="+mn-ea"/>
          <a:cs typeface="+mn-cs"/>
          <a:sym typeface="Helvetica Light"/>
        </a:defRPr>
      </a:lvl8pPr>
      <a:lvl9pPr indent="1828800" algn="ctr" defTabSz="584200">
        <a:defRPr sz="3600">
          <a:solidFill>
            <a:schemeClr val="tx1"/>
          </a:solidFill>
          <a:uFill>
            <a:solidFill/>
          </a:uFill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res_goit_template_01-2.jp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7" name="pres_goit_template_01-8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46100" y="8547100"/>
            <a:ext cx="11938001" cy="373063"/>
          </a:xfrm>
          <a:prstGeom prst="rect">
            <a:avLst/>
          </a:prstGeom>
          <a:ln w="12700">
            <a:miter lim="400000"/>
          </a:ln>
        </p:spPr>
      </p:pic>
      <p:sp>
        <p:nvSpPr>
          <p:cNvPr id="18" name="Shape 18"/>
          <p:cNvSpPr/>
          <p:nvPr/>
        </p:nvSpPr>
        <p:spPr>
          <a:xfrm>
            <a:off x="2060575" y="3712655"/>
            <a:ext cx="8928100" cy="9058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584200">
              <a:lnSpc>
                <a:spcPct val="90000"/>
              </a:lnSpc>
              <a:buClr>
                <a:srgbClr val="000000"/>
              </a:buClr>
              <a:buFont typeface="Helvetica Light"/>
              <a:defRPr sz="5800" b="1">
                <a:uFill>
                  <a:solidFill/>
                </a:uFill>
              </a:defRPr>
            </a:lvl1pPr>
          </a:lstStyle>
          <a:p>
            <a:pPr lvl="0">
              <a:defRPr sz="1800" b="0">
                <a:uFillTx/>
              </a:defRPr>
            </a:pPr>
            <a:r>
              <a:rPr lang="ru-RU" sz="5800" b="1" dirty="0" err="1" smtClean="0">
                <a:uFill>
                  <a:solidFill/>
                </a:uFill>
              </a:rPr>
              <a:t>Прототипное</a:t>
            </a:r>
            <a:r>
              <a:rPr lang="ru-RU" sz="5800" b="1" dirty="0" smtClean="0">
                <a:uFill>
                  <a:solidFill/>
                </a:uFill>
              </a:rPr>
              <a:t> ООП</a:t>
            </a:r>
            <a:endParaRPr sz="5800" b="1" dirty="0">
              <a:uFill>
                <a:solidFill/>
              </a:uFill>
            </a:endParaRPr>
          </a:p>
        </p:txBody>
      </p:sp>
      <p:sp>
        <p:nvSpPr>
          <p:cNvPr id="19" name="Shape 19"/>
          <p:cNvSpPr/>
          <p:nvPr/>
        </p:nvSpPr>
        <p:spPr>
          <a:xfrm>
            <a:off x="3225006" y="5364162"/>
            <a:ext cx="635000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584200">
              <a:buClr>
                <a:srgbClr val="000000"/>
              </a:buClr>
              <a:buFont typeface="Helvetica Light"/>
              <a:defRPr sz="2400">
                <a:uFill>
                  <a:solidFill/>
                </a:u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 lvl="0">
              <a:defRPr sz="1800">
                <a:uFillTx/>
              </a:defRPr>
            </a:pPr>
            <a:r>
              <a:rPr sz="2400" dirty="0" err="1">
                <a:uFill>
                  <a:solidFill/>
                </a:uFill>
              </a:rPr>
              <a:t>Занятие</a:t>
            </a:r>
            <a:r>
              <a:rPr sz="2400" dirty="0">
                <a:uFill>
                  <a:solidFill/>
                </a:uFill>
              </a:rPr>
              <a:t> </a:t>
            </a:r>
            <a:r>
              <a:rPr lang="en-US" sz="1800" dirty="0" smtClean="0">
                <a:uFillTx/>
              </a:rPr>
              <a:t>14</a:t>
            </a:r>
            <a:endParaRPr sz="2400" dirty="0">
              <a:uFill>
                <a:solidFill/>
              </a:u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97758" y="851337"/>
            <a:ext cx="11209283" cy="756745"/>
          </a:xfrm>
        </p:spPr>
        <p:txBody>
          <a:bodyPr/>
          <a:lstStyle/>
          <a:p>
            <a:pPr algn="l"/>
            <a:r>
              <a:rPr lang="ru-RU" sz="4800" b="1" dirty="0" smtClean="0">
                <a:solidFill>
                  <a:srgbClr val="EE7012"/>
                </a:solidFill>
                <a:latin typeface="Menlo"/>
              </a:rPr>
              <a:t>Свойство </a:t>
            </a:r>
            <a:r>
              <a:rPr lang="en-US" sz="4800" b="1" dirty="0" smtClean="0">
                <a:solidFill>
                  <a:srgbClr val="EE7012"/>
                </a:solidFill>
                <a:latin typeface="Menlo"/>
              </a:rPr>
              <a:t>constructor</a:t>
            </a:r>
            <a:endParaRPr lang="uk-UA" sz="4800" b="1" dirty="0">
              <a:solidFill>
                <a:srgbClr val="EE7012"/>
              </a:solidFill>
              <a:latin typeface="Menlo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897757" y="1891862"/>
            <a:ext cx="5408450" cy="6006661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sz="2000" dirty="0" smtClean="0">
                <a:solidFill>
                  <a:schemeClr val="accent6">
                    <a:lumMod val="75000"/>
                  </a:schemeClr>
                </a:solidFill>
                <a:latin typeface="Menlo"/>
              </a:rPr>
              <a:t>function</a:t>
            </a:r>
            <a:r>
              <a:rPr lang="en-US" sz="2000" dirty="0" smtClean="0">
                <a:latin typeface="Menlo"/>
              </a:rPr>
              <a:t> </a:t>
            </a:r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  <a:latin typeface="Menlo"/>
              </a:rPr>
              <a:t>Vehicle</a:t>
            </a:r>
            <a:r>
              <a:rPr lang="en-US" sz="2000" dirty="0" smtClean="0">
                <a:latin typeface="Menlo"/>
              </a:rPr>
              <a:t>(name) {</a:t>
            </a:r>
          </a:p>
          <a:p>
            <a:pPr>
              <a:spcBef>
                <a:spcPts val="0"/>
              </a:spcBef>
            </a:pPr>
            <a:r>
              <a:rPr lang="en-US" sz="2000" dirty="0" smtClean="0">
                <a:latin typeface="Menlo"/>
              </a:rPr>
              <a:t>	</a:t>
            </a:r>
            <a:r>
              <a:rPr lang="en-US" sz="2000" dirty="0" smtClean="0">
                <a:solidFill>
                  <a:schemeClr val="accent5">
                    <a:lumMod val="75000"/>
                  </a:schemeClr>
                </a:solidFill>
                <a:latin typeface="Menlo"/>
              </a:rPr>
              <a:t>this</a:t>
            </a:r>
            <a:r>
              <a:rPr lang="en-US" sz="2000" dirty="0" smtClean="0">
                <a:latin typeface="Menlo"/>
              </a:rPr>
              <a:t>.</a:t>
            </a:r>
            <a:r>
              <a:rPr lang="en-US" sz="2000" dirty="0" smtClean="0">
                <a:solidFill>
                  <a:schemeClr val="accent4">
                    <a:lumMod val="75000"/>
                  </a:schemeClr>
                </a:solidFill>
                <a:latin typeface="Menlo"/>
              </a:rPr>
              <a:t>name</a:t>
            </a:r>
            <a:r>
              <a:rPr lang="en-US" sz="2000" dirty="0" smtClean="0">
                <a:latin typeface="Menlo"/>
              </a:rPr>
              <a:t> = name;</a:t>
            </a:r>
            <a:endParaRPr lang="en-US" sz="2000" dirty="0">
              <a:latin typeface="Menlo"/>
            </a:endParaRPr>
          </a:p>
          <a:p>
            <a:pPr>
              <a:spcBef>
                <a:spcPts val="0"/>
              </a:spcBef>
            </a:pPr>
            <a:r>
              <a:rPr lang="en-US" sz="2000" dirty="0" smtClean="0">
                <a:latin typeface="Menlo"/>
              </a:rPr>
              <a:t>}</a:t>
            </a:r>
          </a:p>
          <a:p>
            <a:pPr>
              <a:spcBef>
                <a:spcPts val="0"/>
              </a:spcBef>
            </a:pPr>
            <a:endParaRPr lang="en-US" sz="2000" dirty="0">
              <a:latin typeface="Menlo"/>
            </a:endParaRPr>
          </a:p>
          <a:p>
            <a:pPr>
              <a:spcBef>
                <a:spcPts val="0"/>
              </a:spcBef>
            </a:pPr>
            <a:r>
              <a:rPr lang="en-US" sz="2000" dirty="0" smtClean="0">
                <a:solidFill>
                  <a:schemeClr val="bg1">
                    <a:lumMod val="65000"/>
                  </a:schemeClr>
                </a:solidFill>
                <a:latin typeface="Menlo"/>
              </a:rPr>
              <a:t>// </a:t>
            </a:r>
            <a:r>
              <a:rPr lang="en-US" sz="2000" dirty="0" err="1" smtClean="0">
                <a:solidFill>
                  <a:schemeClr val="bg1">
                    <a:lumMod val="65000"/>
                  </a:schemeClr>
                </a:solidFill>
                <a:latin typeface="Menlo"/>
              </a:rPr>
              <a:t>Vehicle.prototype</a:t>
            </a:r>
            <a:r>
              <a:rPr lang="en-US" sz="2000" dirty="0" smtClean="0">
                <a:solidFill>
                  <a:schemeClr val="bg1">
                    <a:lumMod val="65000"/>
                  </a:schemeClr>
                </a:solidFill>
                <a:latin typeface="Menlo"/>
              </a:rPr>
              <a:t> = {</a:t>
            </a:r>
          </a:p>
          <a:p>
            <a:pPr>
              <a:spcBef>
                <a:spcPts val="0"/>
              </a:spcBef>
            </a:pPr>
            <a:r>
              <a:rPr lang="en-US" sz="2000" dirty="0" smtClean="0">
                <a:solidFill>
                  <a:schemeClr val="bg1">
                    <a:lumMod val="65000"/>
                  </a:schemeClr>
                </a:solidFill>
                <a:latin typeface="Menlo"/>
              </a:rPr>
              <a:t>// 	constructor: Vehicle</a:t>
            </a:r>
            <a:endParaRPr lang="en-US" sz="2000" dirty="0">
              <a:solidFill>
                <a:schemeClr val="bg1">
                  <a:lumMod val="65000"/>
                </a:schemeClr>
              </a:solidFill>
              <a:latin typeface="Menlo"/>
            </a:endParaRPr>
          </a:p>
          <a:p>
            <a:pPr>
              <a:spcBef>
                <a:spcPts val="0"/>
              </a:spcBef>
            </a:pPr>
            <a:r>
              <a:rPr lang="en-US" sz="2000" dirty="0" smtClean="0">
                <a:solidFill>
                  <a:schemeClr val="bg1">
                    <a:lumMod val="65000"/>
                  </a:schemeClr>
                </a:solidFill>
                <a:latin typeface="Menlo"/>
              </a:rPr>
              <a:t>// }</a:t>
            </a:r>
          </a:p>
          <a:p>
            <a:pPr>
              <a:spcBef>
                <a:spcPts val="0"/>
              </a:spcBef>
            </a:pPr>
            <a:endParaRPr lang="en-US" sz="2000" dirty="0">
              <a:latin typeface="Menlo"/>
            </a:endParaRPr>
          </a:p>
          <a:p>
            <a:pPr>
              <a:spcBef>
                <a:spcPts val="0"/>
              </a:spcBef>
            </a:pPr>
            <a:r>
              <a:rPr lang="en-US" sz="2000" dirty="0" err="1" smtClean="0">
                <a:solidFill>
                  <a:schemeClr val="accent6">
                    <a:lumMod val="75000"/>
                  </a:schemeClr>
                </a:solidFill>
                <a:latin typeface="Menlo"/>
              </a:rPr>
              <a:t>var</a:t>
            </a:r>
            <a:r>
              <a:rPr lang="en-US" sz="2000" dirty="0" smtClean="0">
                <a:latin typeface="Menlo"/>
              </a:rPr>
              <a:t> </a:t>
            </a:r>
            <a:r>
              <a:rPr lang="en-US" sz="2000" dirty="0" err="1" smtClean="0">
                <a:latin typeface="Menlo"/>
              </a:rPr>
              <a:t>mazda</a:t>
            </a:r>
            <a:r>
              <a:rPr lang="en-US" sz="2000" dirty="0" smtClean="0">
                <a:latin typeface="Menlo"/>
              </a:rPr>
              <a:t> = new </a:t>
            </a:r>
            <a:r>
              <a:rPr lang="en-US" sz="2000" dirty="0" smtClean="0">
                <a:solidFill>
                  <a:schemeClr val="accent3">
                    <a:lumMod val="75000"/>
                  </a:schemeClr>
                </a:solidFill>
                <a:latin typeface="Menlo"/>
              </a:rPr>
              <a:t>Vehicle</a:t>
            </a:r>
            <a:r>
              <a:rPr lang="en-US" sz="2000" dirty="0" smtClean="0">
                <a:latin typeface="Menlo"/>
              </a:rPr>
              <a:t>(</a:t>
            </a:r>
            <a:r>
              <a:rPr lang="en-US" sz="2000" dirty="0" smtClean="0">
                <a:solidFill>
                  <a:schemeClr val="accent2">
                    <a:lumMod val="75000"/>
                  </a:schemeClr>
                </a:solidFill>
                <a:latin typeface="Menlo"/>
              </a:rPr>
              <a:t>“Mazda”</a:t>
            </a:r>
            <a:r>
              <a:rPr lang="en-US" sz="2000" dirty="0" smtClean="0">
                <a:latin typeface="Menlo"/>
              </a:rPr>
              <a:t>);</a:t>
            </a:r>
          </a:p>
          <a:p>
            <a:pPr>
              <a:spcBef>
                <a:spcPts val="0"/>
              </a:spcBef>
            </a:pPr>
            <a:r>
              <a:rPr lang="en-US" sz="2000" dirty="0" err="1" smtClean="0">
                <a:solidFill>
                  <a:schemeClr val="accent6">
                    <a:lumMod val="75000"/>
                  </a:schemeClr>
                </a:solidFill>
                <a:latin typeface="Menlo"/>
              </a:rPr>
              <a:t>var</a:t>
            </a:r>
            <a:r>
              <a:rPr lang="en-US" sz="2000" dirty="0" smtClean="0">
                <a:latin typeface="Menlo"/>
              </a:rPr>
              <a:t> </a:t>
            </a:r>
            <a:r>
              <a:rPr lang="en-US" sz="2000" dirty="0" err="1" smtClean="0">
                <a:latin typeface="Menlo"/>
              </a:rPr>
              <a:t>toyota</a:t>
            </a:r>
            <a:r>
              <a:rPr lang="en-US" sz="2000" dirty="0" smtClean="0">
                <a:latin typeface="Menlo"/>
              </a:rPr>
              <a:t> = new </a:t>
            </a:r>
            <a:r>
              <a:rPr lang="en-US" sz="2000" dirty="0" err="1" smtClean="0">
                <a:solidFill>
                  <a:schemeClr val="accent3">
                    <a:lumMod val="75000"/>
                  </a:schemeClr>
                </a:solidFill>
                <a:latin typeface="Menlo"/>
              </a:rPr>
              <a:t>mazda.constructor</a:t>
            </a:r>
            <a:r>
              <a:rPr lang="en-US" sz="2000" dirty="0" smtClean="0">
                <a:latin typeface="Menlo"/>
              </a:rPr>
              <a:t>(</a:t>
            </a:r>
            <a:r>
              <a:rPr lang="en-US" sz="2000" dirty="0" smtClean="0">
                <a:solidFill>
                  <a:schemeClr val="accent2">
                    <a:lumMod val="75000"/>
                  </a:schemeClr>
                </a:solidFill>
                <a:latin typeface="Menlo"/>
              </a:rPr>
              <a:t>“Toyota”</a:t>
            </a:r>
            <a:r>
              <a:rPr lang="en-US" sz="2000" dirty="0" smtClean="0">
                <a:latin typeface="Menlo"/>
              </a:rPr>
              <a:t>);</a:t>
            </a:r>
          </a:p>
          <a:p>
            <a:pPr>
              <a:spcBef>
                <a:spcPts val="0"/>
              </a:spcBef>
            </a:pPr>
            <a:endParaRPr lang="en-US" sz="2000" dirty="0">
              <a:latin typeface="Menlo"/>
            </a:endParaRPr>
          </a:p>
          <a:p>
            <a:pPr>
              <a:spcBef>
                <a:spcPts val="0"/>
              </a:spcBef>
            </a:pPr>
            <a:r>
              <a:rPr lang="en-US" sz="2000" dirty="0" smtClean="0">
                <a:solidFill>
                  <a:schemeClr val="accent3">
                    <a:lumMod val="75000"/>
                  </a:schemeClr>
                </a:solidFill>
                <a:latin typeface="Menlo"/>
              </a:rPr>
              <a:t>console</a:t>
            </a:r>
            <a:r>
              <a:rPr lang="en-US" sz="2000" dirty="0" smtClean="0">
                <a:latin typeface="Menlo"/>
              </a:rPr>
              <a:t>.</a:t>
            </a:r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  <a:latin typeface="Menlo"/>
              </a:rPr>
              <a:t>log</a:t>
            </a:r>
            <a:r>
              <a:rPr lang="en-US" sz="2000" dirty="0" smtClean="0">
                <a:latin typeface="Menlo"/>
              </a:rPr>
              <a:t>(mazda.</a:t>
            </a:r>
            <a:r>
              <a:rPr lang="en-US" sz="2000" dirty="0" smtClean="0">
                <a:solidFill>
                  <a:schemeClr val="accent4">
                    <a:lumMod val="75000"/>
                  </a:schemeClr>
                </a:solidFill>
                <a:latin typeface="Menlo"/>
              </a:rPr>
              <a:t>name</a:t>
            </a:r>
            <a:r>
              <a:rPr lang="en-US" sz="2000" dirty="0" smtClean="0">
                <a:latin typeface="Menlo"/>
              </a:rPr>
              <a:t>); </a:t>
            </a:r>
            <a:r>
              <a:rPr lang="en-US" sz="2000" dirty="0" smtClean="0">
                <a:solidFill>
                  <a:schemeClr val="bg1">
                    <a:lumMod val="65000"/>
                  </a:schemeClr>
                </a:solidFill>
                <a:latin typeface="Menlo"/>
              </a:rPr>
              <a:t>//=&gt; Mazda</a:t>
            </a:r>
          </a:p>
          <a:p>
            <a:pPr>
              <a:spcBef>
                <a:spcPts val="0"/>
              </a:spcBef>
            </a:pPr>
            <a:r>
              <a:rPr lang="en-US" sz="2000" dirty="0">
                <a:solidFill>
                  <a:schemeClr val="accent3">
                    <a:lumMod val="75000"/>
                  </a:schemeClr>
                </a:solidFill>
                <a:latin typeface="Menlo"/>
              </a:rPr>
              <a:t>console</a:t>
            </a:r>
            <a:r>
              <a:rPr lang="en-US" sz="2000" dirty="0">
                <a:latin typeface="Menlo"/>
              </a:rPr>
              <a:t>.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Menlo"/>
              </a:rPr>
              <a:t>log</a:t>
            </a:r>
            <a:r>
              <a:rPr lang="en-US" sz="2000" dirty="0" smtClean="0">
                <a:latin typeface="Menlo"/>
              </a:rPr>
              <a:t>(toyota.</a:t>
            </a:r>
            <a:r>
              <a:rPr lang="en-US" sz="2000" dirty="0" smtClean="0">
                <a:solidFill>
                  <a:schemeClr val="accent4">
                    <a:lumMod val="75000"/>
                  </a:schemeClr>
                </a:solidFill>
                <a:latin typeface="Menlo"/>
              </a:rPr>
              <a:t>name</a:t>
            </a:r>
            <a:r>
              <a:rPr lang="en-US" sz="2000" dirty="0" smtClean="0">
                <a:latin typeface="Menlo"/>
              </a:rPr>
              <a:t>); </a:t>
            </a:r>
            <a:r>
              <a:rPr lang="en-US" sz="2000" dirty="0" smtClean="0">
                <a:solidFill>
                  <a:schemeClr val="bg1">
                    <a:lumMod val="65000"/>
                  </a:schemeClr>
                </a:solidFill>
                <a:latin typeface="Menlo"/>
              </a:rPr>
              <a:t>//=&gt; Toyota</a:t>
            </a:r>
          </a:p>
        </p:txBody>
      </p:sp>
      <p:sp>
        <p:nvSpPr>
          <p:cNvPr id="6" name="Text Placeholder 3"/>
          <p:cNvSpPr txBox="1">
            <a:spLocks/>
          </p:cNvSpPr>
          <p:nvPr/>
        </p:nvSpPr>
        <p:spPr>
          <a:xfrm>
            <a:off x="6698591" y="1891861"/>
            <a:ext cx="5408450" cy="6006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/>
          <a:lstStyle>
            <a:lvl1pPr defTabSz="584200">
              <a:spcBef>
                <a:spcPts val="4200"/>
              </a:spcBef>
              <a:defRPr sz="3600">
                <a:uFill>
                  <a:solidFill/>
                </a:uFill>
                <a:latin typeface="+mn-lt"/>
                <a:ea typeface="+mn-ea"/>
                <a:cs typeface="+mn-cs"/>
                <a:sym typeface="Helvetica Light"/>
              </a:defRPr>
            </a:lvl1pPr>
            <a:lvl2pPr marL="228600" defTabSz="584200">
              <a:spcBef>
                <a:spcPts val="4200"/>
              </a:spcBef>
              <a:defRPr sz="3600">
                <a:uFill>
                  <a:solidFill/>
                </a:uFill>
                <a:latin typeface="+mn-lt"/>
                <a:ea typeface="+mn-ea"/>
                <a:cs typeface="+mn-cs"/>
                <a:sym typeface="Helvetica Light"/>
              </a:defRPr>
            </a:lvl2pPr>
            <a:lvl3pPr marL="457200" defTabSz="584200">
              <a:spcBef>
                <a:spcPts val="4200"/>
              </a:spcBef>
              <a:defRPr sz="3600">
                <a:uFill>
                  <a:solidFill/>
                </a:uFill>
                <a:latin typeface="+mn-lt"/>
                <a:ea typeface="+mn-ea"/>
                <a:cs typeface="+mn-cs"/>
                <a:sym typeface="Helvetica Light"/>
              </a:defRPr>
            </a:lvl3pPr>
            <a:lvl4pPr marL="685800" defTabSz="584200">
              <a:spcBef>
                <a:spcPts val="4200"/>
              </a:spcBef>
              <a:defRPr sz="3600">
                <a:uFill>
                  <a:solidFill/>
                </a:uFill>
                <a:latin typeface="+mn-lt"/>
                <a:ea typeface="+mn-ea"/>
                <a:cs typeface="+mn-cs"/>
                <a:sym typeface="Helvetica Light"/>
              </a:defRPr>
            </a:lvl4pPr>
            <a:lvl5pPr marL="914400" defTabSz="584200">
              <a:spcBef>
                <a:spcPts val="4200"/>
              </a:spcBef>
              <a:defRPr sz="3600">
                <a:uFill>
                  <a:solidFill/>
                </a:uFill>
                <a:latin typeface="+mn-lt"/>
                <a:ea typeface="+mn-ea"/>
                <a:cs typeface="+mn-cs"/>
                <a:sym typeface="Helvetica Light"/>
              </a:defRPr>
            </a:lvl5pPr>
            <a:lvl6pPr defTabSz="584200">
              <a:spcBef>
                <a:spcPts val="4200"/>
              </a:spcBef>
              <a:defRPr sz="3600">
                <a:uFill>
                  <a:solidFill/>
                </a:uFill>
                <a:latin typeface="+mn-lt"/>
                <a:ea typeface="+mn-ea"/>
                <a:cs typeface="+mn-cs"/>
                <a:sym typeface="Helvetica Light"/>
              </a:defRPr>
            </a:lvl6pPr>
            <a:lvl7pPr defTabSz="584200">
              <a:spcBef>
                <a:spcPts val="4200"/>
              </a:spcBef>
              <a:defRPr sz="3600">
                <a:uFill>
                  <a:solidFill/>
                </a:uFill>
                <a:latin typeface="+mn-lt"/>
                <a:ea typeface="+mn-ea"/>
                <a:cs typeface="+mn-cs"/>
                <a:sym typeface="Helvetica Light"/>
              </a:defRPr>
            </a:lvl7pPr>
            <a:lvl8pPr defTabSz="584200">
              <a:spcBef>
                <a:spcPts val="4200"/>
              </a:spcBef>
              <a:defRPr sz="3600">
                <a:uFill>
                  <a:solidFill/>
                </a:uFill>
                <a:latin typeface="+mn-lt"/>
                <a:ea typeface="+mn-ea"/>
                <a:cs typeface="+mn-cs"/>
                <a:sym typeface="Helvetica Light"/>
              </a:defRPr>
            </a:lvl8pPr>
            <a:lvl9pPr defTabSz="584200">
              <a:spcBef>
                <a:spcPts val="4200"/>
              </a:spcBef>
              <a:defRPr sz="3600">
                <a:uFill>
                  <a:solidFill/>
                </a:uFill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>
              <a:spcBef>
                <a:spcPts val="0"/>
              </a:spcBef>
            </a:pPr>
            <a:r>
              <a:rPr lang="en-US" sz="2000" dirty="0" smtClean="0">
                <a:solidFill>
                  <a:schemeClr val="accent6">
                    <a:lumMod val="75000"/>
                  </a:schemeClr>
                </a:solidFill>
                <a:latin typeface="Menlo"/>
              </a:rPr>
              <a:t>function</a:t>
            </a:r>
            <a:r>
              <a:rPr lang="en-US" sz="2000" dirty="0" smtClean="0">
                <a:latin typeface="Menlo"/>
              </a:rPr>
              <a:t> </a:t>
            </a:r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  <a:latin typeface="Menlo"/>
              </a:rPr>
              <a:t>Vehicle</a:t>
            </a:r>
            <a:r>
              <a:rPr lang="en-US" sz="2000" dirty="0" smtClean="0">
                <a:latin typeface="Menlo"/>
              </a:rPr>
              <a:t>(name) {</a:t>
            </a:r>
          </a:p>
          <a:p>
            <a:pPr>
              <a:spcBef>
                <a:spcPts val="0"/>
              </a:spcBef>
            </a:pPr>
            <a:r>
              <a:rPr lang="en-US" sz="2000" dirty="0" smtClean="0">
                <a:latin typeface="Menlo"/>
              </a:rPr>
              <a:t>	</a:t>
            </a:r>
            <a:r>
              <a:rPr lang="en-US" sz="2000" dirty="0" smtClean="0">
                <a:solidFill>
                  <a:schemeClr val="accent5">
                    <a:lumMod val="75000"/>
                  </a:schemeClr>
                </a:solidFill>
                <a:latin typeface="Menlo"/>
              </a:rPr>
              <a:t>this</a:t>
            </a:r>
            <a:r>
              <a:rPr lang="en-US" sz="2000" dirty="0" smtClean="0">
                <a:latin typeface="Menlo"/>
              </a:rPr>
              <a:t>.</a:t>
            </a:r>
            <a:r>
              <a:rPr lang="en-US" sz="2000" dirty="0" smtClean="0">
                <a:solidFill>
                  <a:schemeClr val="accent4">
                    <a:lumMod val="75000"/>
                  </a:schemeClr>
                </a:solidFill>
                <a:latin typeface="Menlo"/>
              </a:rPr>
              <a:t>name</a:t>
            </a:r>
            <a:r>
              <a:rPr lang="en-US" sz="2000" dirty="0" smtClean="0">
                <a:latin typeface="Menlo"/>
              </a:rPr>
              <a:t> = name;</a:t>
            </a:r>
          </a:p>
          <a:p>
            <a:pPr>
              <a:spcBef>
                <a:spcPts val="0"/>
              </a:spcBef>
            </a:pPr>
            <a:r>
              <a:rPr lang="en-US" sz="2000" dirty="0" smtClean="0">
                <a:latin typeface="Menlo"/>
              </a:rPr>
              <a:t>}</a:t>
            </a:r>
          </a:p>
          <a:p>
            <a:pPr>
              <a:spcBef>
                <a:spcPts val="0"/>
              </a:spcBef>
            </a:pPr>
            <a:endParaRPr lang="en-US" sz="2000" dirty="0" smtClean="0">
              <a:latin typeface="Menlo"/>
            </a:endParaRPr>
          </a:p>
          <a:p>
            <a:pPr>
              <a:spcBef>
                <a:spcPts val="0"/>
              </a:spcBef>
            </a:pP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Menlo"/>
              </a:rPr>
              <a:t>// </a:t>
            </a:r>
            <a:r>
              <a:rPr lang="en-US" sz="2000" dirty="0" err="1" smtClean="0">
                <a:solidFill>
                  <a:schemeClr val="bg1">
                    <a:lumMod val="50000"/>
                  </a:schemeClr>
                </a:solidFill>
                <a:latin typeface="Menlo"/>
              </a:rPr>
              <a:t>Vehicle.prototype</a:t>
            </a: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Menlo"/>
              </a:rPr>
              <a:t> 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Menlo"/>
              </a:rPr>
              <a:t>= </a:t>
            </a: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Menlo"/>
              </a:rPr>
              <a:t>{</a:t>
            </a:r>
          </a:p>
          <a:p>
            <a:pPr>
              <a:spcBef>
                <a:spcPts val="0"/>
              </a:spcBef>
            </a:pP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Menlo"/>
              </a:rPr>
              <a:t>// 	sounds: “</a:t>
            </a:r>
            <a:r>
              <a:rPr lang="en-US" sz="2000" dirty="0" err="1" smtClean="0">
                <a:solidFill>
                  <a:schemeClr val="bg1">
                    <a:lumMod val="50000"/>
                  </a:schemeClr>
                </a:solidFill>
                <a:latin typeface="Menlo"/>
              </a:rPr>
              <a:t>Beeep</a:t>
            </a: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Menlo"/>
              </a:rPr>
              <a:t>!”</a:t>
            </a:r>
            <a:endParaRPr lang="en-US" sz="2000" dirty="0" smtClean="0">
              <a:solidFill>
                <a:schemeClr val="bg1">
                  <a:lumMod val="50000"/>
                </a:schemeClr>
              </a:solidFill>
              <a:latin typeface="Menlo"/>
            </a:endParaRPr>
          </a:p>
          <a:p>
            <a:pPr>
              <a:spcBef>
                <a:spcPts val="0"/>
              </a:spcBef>
            </a:pP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Menlo"/>
              </a:rPr>
              <a:t>// 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Menlo"/>
              </a:rPr>
              <a:t>	</a:t>
            </a:r>
          </a:p>
          <a:p>
            <a:pPr>
              <a:spcBef>
                <a:spcPts val="0"/>
              </a:spcBef>
            </a:pP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Menlo"/>
              </a:rPr>
              <a:t>// };</a:t>
            </a:r>
            <a:endParaRPr lang="ru-RU" sz="2000" dirty="0" smtClean="0">
              <a:solidFill>
                <a:schemeClr val="bg1">
                  <a:lumMod val="50000"/>
                </a:schemeClr>
              </a:solidFill>
              <a:latin typeface="Menlo"/>
            </a:endParaRPr>
          </a:p>
          <a:p>
            <a:pPr>
              <a:spcBef>
                <a:spcPts val="0"/>
              </a:spcBef>
            </a:pPr>
            <a:endParaRPr lang="ru-RU" sz="2000" dirty="0">
              <a:solidFill>
                <a:schemeClr val="tx1"/>
              </a:solidFill>
              <a:latin typeface="Menlo"/>
            </a:endParaRPr>
          </a:p>
          <a:p>
            <a:pPr>
              <a:spcBef>
                <a:spcPts val="0"/>
              </a:spcBef>
            </a:pPr>
            <a:r>
              <a:rPr lang="en-US" sz="2000" dirty="0" err="1" smtClean="0">
                <a:solidFill>
                  <a:schemeClr val="accent3">
                    <a:lumMod val="75000"/>
                  </a:schemeClr>
                </a:solidFill>
                <a:latin typeface="Menlo"/>
              </a:rPr>
              <a:t>Vehicle</a:t>
            </a:r>
            <a:r>
              <a:rPr lang="en-US" sz="2000" dirty="0" err="1" smtClean="0">
                <a:solidFill>
                  <a:schemeClr val="tx1"/>
                </a:solidFill>
                <a:latin typeface="Menlo"/>
              </a:rPr>
              <a:t>.</a:t>
            </a:r>
            <a:r>
              <a:rPr lang="en-US" sz="2000" dirty="0" err="1" smtClean="0">
                <a:solidFill>
                  <a:schemeClr val="accent4">
                    <a:lumMod val="75000"/>
                  </a:schemeClr>
                </a:solidFill>
                <a:latin typeface="Menlo"/>
              </a:rPr>
              <a:t>prototype</a:t>
            </a:r>
            <a:r>
              <a:rPr lang="en-US" sz="2000" dirty="0" err="1" smtClean="0">
                <a:solidFill>
                  <a:schemeClr val="tx1"/>
                </a:solidFill>
                <a:latin typeface="Menlo"/>
              </a:rPr>
              <a:t>.</a:t>
            </a:r>
            <a:r>
              <a:rPr lang="en-US" sz="2000" dirty="0" err="1" smtClean="0">
                <a:solidFill>
                  <a:schemeClr val="accent1">
                    <a:lumMod val="75000"/>
                  </a:schemeClr>
                </a:solidFill>
                <a:latin typeface="Menlo"/>
              </a:rPr>
              <a:t>rolls</a:t>
            </a:r>
            <a:r>
              <a:rPr lang="en-US" sz="2000" dirty="0" smtClean="0">
                <a:solidFill>
                  <a:schemeClr val="tx1"/>
                </a:solidFill>
                <a:latin typeface="Menlo"/>
              </a:rPr>
              <a:t> = </a:t>
            </a:r>
            <a:r>
              <a:rPr lang="en-US" sz="2000" dirty="0" smtClean="0">
                <a:solidFill>
                  <a:schemeClr val="accent4">
                    <a:lumMod val="75000"/>
                  </a:schemeClr>
                </a:solidFill>
                <a:latin typeface="Menlo"/>
              </a:rPr>
              <a:t>true</a:t>
            </a:r>
            <a:r>
              <a:rPr lang="en-US" sz="2000" dirty="0" smtClean="0">
                <a:solidFill>
                  <a:schemeClr val="tx1"/>
                </a:solidFill>
                <a:latin typeface="Menlo"/>
              </a:rPr>
              <a:t>;</a:t>
            </a:r>
          </a:p>
          <a:p>
            <a:pPr>
              <a:spcBef>
                <a:spcPts val="0"/>
              </a:spcBef>
            </a:pPr>
            <a:r>
              <a:rPr lang="en-US" sz="2000" dirty="0" err="1" smtClean="0">
                <a:solidFill>
                  <a:schemeClr val="accent3">
                    <a:lumMod val="75000"/>
                  </a:schemeClr>
                </a:solidFill>
                <a:latin typeface="Menlo"/>
              </a:rPr>
              <a:t>Vehicle</a:t>
            </a:r>
            <a:r>
              <a:rPr lang="en-US" sz="2000" dirty="0" err="1" smtClean="0">
                <a:solidFill>
                  <a:schemeClr val="tx1"/>
                </a:solidFill>
                <a:latin typeface="Menlo"/>
              </a:rPr>
              <a:t>.</a:t>
            </a:r>
            <a:r>
              <a:rPr lang="en-US" sz="2000" dirty="0" err="1" smtClean="0">
                <a:solidFill>
                  <a:schemeClr val="accent4">
                    <a:lumMod val="75000"/>
                  </a:schemeClr>
                </a:solidFill>
                <a:latin typeface="Menlo"/>
              </a:rPr>
              <a:t>prototype</a:t>
            </a:r>
            <a:r>
              <a:rPr lang="en-US" sz="2000" dirty="0" err="1" smtClean="0">
                <a:solidFill>
                  <a:schemeClr val="tx1"/>
                </a:solidFill>
                <a:latin typeface="Menlo"/>
              </a:rPr>
              <a:t>.</a:t>
            </a:r>
            <a:r>
              <a:rPr lang="en-US" sz="2000" dirty="0" err="1" smtClean="0">
                <a:solidFill>
                  <a:schemeClr val="accent1">
                    <a:lumMod val="75000"/>
                  </a:schemeClr>
                </a:solidFill>
                <a:latin typeface="Menlo"/>
              </a:rPr>
              <a:t>sounds</a:t>
            </a:r>
            <a:r>
              <a:rPr lang="en-US" sz="2000" dirty="0" smtClean="0">
                <a:solidFill>
                  <a:schemeClr val="tx1"/>
                </a:solidFill>
                <a:latin typeface="Menlo"/>
              </a:rPr>
              <a:t> = </a:t>
            </a:r>
            <a:r>
              <a:rPr lang="en-US" sz="2000" dirty="0" smtClean="0">
                <a:solidFill>
                  <a:schemeClr val="accent2">
                    <a:lumMod val="75000"/>
                  </a:schemeClr>
                </a:solidFill>
                <a:latin typeface="Menlo"/>
              </a:rPr>
              <a:t>“</a:t>
            </a:r>
            <a:r>
              <a:rPr lang="en-US" sz="2000" dirty="0" err="1" smtClean="0">
                <a:solidFill>
                  <a:schemeClr val="accent2">
                    <a:lumMod val="75000"/>
                  </a:schemeClr>
                </a:solidFill>
                <a:latin typeface="Menlo"/>
              </a:rPr>
              <a:t>Beeep</a:t>
            </a:r>
            <a:r>
              <a:rPr lang="en-US" sz="2000" dirty="0" smtClean="0">
                <a:solidFill>
                  <a:schemeClr val="accent2">
                    <a:lumMod val="75000"/>
                  </a:schemeClr>
                </a:solidFill>
                <a:latin typeface="Menlo"/>
              </a:rPr>
              <a:t>!”</a:t>
            </a:r>
            <a:r>
              <a:rPr lang="en-US" sz="2000" dirty="0" smtClean="0">
                <a:solidFill>
                  <a:schemeClr val="tx1"/>
                </a:solidFill>
                <a:latin typeface="Menlo"/>
              </a:rPr>
              <a:t>;</a:t>
            </a:r>
            <a:endParaRPr lang="en-US" sz="2000" dirty="0">
              <a:solidFill>
                <a:schemeClr val="tx1"/>
              </a:solidFill>
              <a:latin typeface="Menlo"/>
            </a:endParaRPr>
          </a:p>
          <a:p>
            <a:pPr>
              <a:spcBef>
                <a:spcPts val="0"/>
              </a:spcBef>
            </a:pPr>
            <a:endParaRPr lang="en-US" sz="2000" dirty="0" smtClean="0">
              <a:latin typeface="Menlo"/>
            </a:endParaRPr>
          </a:p>
          <a:p>
            <a:pPr>
              <a:spcBef>
                <a:spcPts val="0"/>
              </a:spcBef>
            </a:pPr>
            <a:r>
              <a:rPr lang="en-US" sz="2000" dirty="0" err="1" smtClean="0">
                <a:solidFill>
                  <a:schemeClr val="accent6">
                    <a:lumMod val="75000"/>
                  </a:schemeClr>
                </a:solidFill>
                <a:latin typeface="Menlo"/>
              </a:rPr>
              <a:t>var</a:t>
            </a:r>
            <a:r>
              <a:rPr lang="en-US" sz="2000" dirty="0" smtClean="0">
                <a:latin typeface="Menlo"/>
              </a:rPr>
              <a:t> </a:t>
            </a:r>
            <a:r>
              <a:rPr lang="en-US" sz="2000" dirty="0" err="1" smtClean="0">
                <a:latin typeface="Menlo"/>
              </a:rPr>
              <a:t>mazda</a:t>
            </a:r>
            <a:r>
              <a:rPr lang="en-US" sz="2000" dirty="0" smtClean="0">
                <a:latin typeface="Menlo"/>
              </a:rPr>
              <a:t> = new </a:t>
            </a:r>
            <a:r>
              <a:rPr lang="en-US" sz="2000" dirty="0" smtClean="0">
                <a:solidFill>
                  <a:schemeClr val="accent3">
                    <a:lumMod val="75000"/>
                  </a:schemeClr>
                </a:solidFill>
                <a:latin typeface="Menlo"/>
              </a:rPr>
              <a:t>Vehicle</a:t>
            </a:r>
            <a:r>
              <a:rPr lang="en-US" sz="2000" dirty="0" smtClean="0">
                <a:latin typeface="Menlo"/>
              </a:rPr>
              <a:t>(</a:t>
            </a:r>
            <a:r>
              <a:rPr lang="en-US" sz="2000" dirty="0" smtClean="0">
                <a:solidFill>
                  <a:schemeClr val="accent2">
                    <a:lumMod val="75000"/>
                  </a:schemeClr>
                </a:solidFill>
                <a:latin typeface="Menlo"/>
              </a:rPr>
              <a:t>“Mazda”</a:t>
            </a:r>
            <a:r>
              <a:rPr lang="en-US" sz="2000" dirty="0" smtClean="0">
                <a:latin typeface="Menlo"/>
              </a:rPr>
              <a:t>);</a:t>
            </a:r>
          </a:p>
          <a:p>
            <a:pPr>
              <a:spcBef>
                <a:spcPts val="0"/>
              </a:spcBef>
            </a:pPr>
            <a:r>
              <a:rPr lang="en-US" sz="2000" dirty="0" err="1" smtClean="0">
                <a:solidFill>
                  <a:schemeClr val="accent6">
                    <a:lumMod val="75000"/>
                  </a:schemeClr>
                </a:solidFill>
                <a:latin typeface="Menlo"/>
              </a:rPr>
              <a:t>var</a:t>
            </a:r>
            <a:r>
              <a:rPr lang="en-US" sz="2000" dirty="0" smtClean="0">
                <a:latin typeface="Menlo"/>
              </a:rPr>
              <a:t> </a:t>
            </a:r>
            <a:r>
              <a:rPr lang="en-US" sz="2000" dirty="0" err="1" smtClean="0">
                <a:latin typeface="Menlo"/>
              </a:rPr>
              <a:t>toyota</a:t>
            </a:r>
            <a:r>
              <a:rPr lang="en-US" sz="2000" dirty="0" smtClean="0">
                <a:latin typeface="Menlo"/>
              </a:rPr>
              <a:t> = new </a:t>
            </a:r>
            <a:r>
              <a:rPr lang="en-US" sz="2000" dirty="0" err="1" smtClean="0">
                <a:solidFill>
                  <a:schemeClr val="accent3">
                    <a:lumMod val="75000"/>
                  </a:schemeClr>
                </a:solidFill>
                <a:latin typeface="Menlo"/>
              </a:rPr>
              <a:t>mazda.constructor</a:t>
            </a:r>
            <a:r>
              <a:rPr lang="en-US" sz="2000" dirty="0" smtClean="0">
                <a:latin typeface="Menlo"/>
              </a:rPr>
              <a:t>(</a:t>
            </a:r>
            <a:r>
              <a:rPr lang="en-US" sz="2000" dirty="0" smtClean="0">
                <a:solidFill>
                  <a:schemeClr val="accent2">
                    <a:lumMod val="75000"/>
                  </a:schemeClr>
                </a:solidFill>
                <a:latin typeface="Menlo"/>
              </a:rPr>
              <a:t>“Toyota”</a:t>
            </a:r>
            <a:r>
              <a:rPr lang="en-US" sz="2000" dirty="0" smtClean="0">
                <a:latin typeface="Menlo"/>
              </a:rPr>
              <a:t>)</a:t>
            </a:r>
          </a:p>
          <a:p>
            <a:pPr>
              <a:spcBef>
                <a:spcPts val="0"/>
              </a:spcBef>
            </a:pPr>
            <a:endParaRPr lang="en-US" sz="2000" dirty="0" smtClean="0">
              <a:latin typeface="Menlo"/>
            </a:endParaRPr>
          </a:p>
          <a:p>
            <a:pPr>
              <a:spcBef>
                <a:spcPts val="0"/>
              </a:spcBef>
            </a:pPr>
            <a:r>
              <a:rPr lang="en-US" sz="2000" dirty="0">
                <a:solidFill>
                  <a:schemeClr val="accent3">
                    <a:lumMod val="75000"/>
                  </a:schemeClr>
                </a:solidFill>
                <a:latin typeface="Menlo"/>
              </a:rPr>
              <a:t>console</a:t>
            </a:r>
            <a:r>
              <a:rPr lang="en-US" sz="2000" dirty="0">
                <a:latin typeface="Menlo"/>
              </a:rPr>
              <a:t>.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Menlo"/>
              </a:rPr>
              <a:t>log</a:t>
            </a:r>
            <a:r>
              <a:rPr lang="en-US" sz="2000" dirty="0" smtClean="0">
                <a:latin typeface="Menlo"/>
              </a:rPr>
              <a:t>(mazda.</a:t>
            </a:r>
            <a:r>
              <a:rPr lang="en-US" sz="2000" dirty="0" smtClean="0">
                <a:solidFill>
                  <a:schemeClr val="accent4">
                    <a:lumMod val="75000"/>
                  </a:schemeClr>
                </a:solidFill>
                <a:latin typeface="Menlo"/>
              </a:rPr>
              <a:t>name</a:t>
            </a:r>
            <a:r>
              <a:rPr lang="en-US" sz="2000" dirty="0" smtClean="0">
                <a:latin typeface="Menlo"/>
              </a:rPr>
              <a:t>); </a:t>
            </a:r>
            <a:r>
              <a:rPr lang="en-US" sz="2000" dirty="0" smtClean="0">
                <a:solidFill>
                  <a:schemeClr val="bg1">
                    <a:lumMod val="65000"/>
                  </a:schemeClr>
                </a:solidFill>
                <a:latin typeface="Menlo"/>
              </a:rPr>
              <a:t>//=&gt; Mazda</a:t>
            </a:r>
          </a:p>
          <a:p>
            <a:pPr>
              <a:spcBef>
                <a:spcPts val="0"/>
              </a:spcBef>
            </a:pPr>
            <a:r>
              <a:rPr lang="en-US" sz="2000" dirty="0">
                <a:solidFill>
                  <a:schemeClr val="accent3">
                    <a:lumMod val="75000"/>
                  </a:schemeClr>
                </a:solidFill>
                <a:latin typeface="Menlo"/>
              </a:rPr>
              <a:t>console</a:t>
            </a:r>
            <a:r>
              <a:rPr lang="en-US" sz="2000" dirty="0">
                <a:latin typeface="Menlo"/>
              </a:rPr>
              <a:t>.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Menlo"/>
              </a:rPr>
              <a:t>log</a:t>
            </a:r>
            <a:r>
              <a:rPr lang="en-US" sz="2000" dirty="0" smtClean="0">
                <a:latin typeface="Menlo"/>
              </a:rPr>
              <a:t>(toyota.</a:t>
            </a:r>
            <a:r>
              <a:rPr lang="en-US" sz="2000" dirty="0" smtClean="0">
                <a:solidFill>
                  <a:schemeClr val="accent4">
                    <a:lumMod val="75000"/>
                  </a:schemeClr>
                </a:solidFill>
                <a:latin typeface="Menlo"/>
              </a:rPr>
              <a:t>name</a:t>
            </a:r>
            <a:r>
              <a:rPr lang="en-US" sz="2000" dirty="0" smtClean="0">
                <a:latin typeface="Menlo"/>
              </a:rPr>
              <a:t>); </a:t>
            </a:r>
            <a:r>
              <a:rPr lang="en-US" sz="2000" dirty="0" smtClean="0">
                <a:solidFill>
                  <a:schemeClr val="bg1">
                    <a:lumMod val="65000"/>
                  </a:schemeClr>
                </a:solidFill>
                <a:latin typeface="Menlo"/>
              </a:rPr>
              <a:t>//=&gt; Toyota</a:t>
            </a:r>
          </a:p>
        </p:txBody>
      </p:sp>
    </p:spTree>
    <p:extLst>
      <p:ext uri="{BB962C8B-B14F-4D97-AF65-F5344CB8AC3E}">
        <p14:creationId xmlns:p14="http://schemas.microsoft.com/office/powerpoint/2010/main" val="211409841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97758" y="851337"/>
            <a:ext cx="11209283" cy="756745"/>
          </a:xfrm>
        </p:spPr>
        <p:txBody>
          <a:bodyPr/>
          <a:lstStyle/>
          <a:p>
            <a:pPr algn="l"/>
            <a:r>
              <a:rPr lang="en-US" sz="4800" b="1" dirty="0" smtClean="0">
                <a:solidFill>
                  <a:srgbClr val="EE7012"/>
                </a:solidFill>
                <a:latin typeface="Menlo"/>
              </a:rPr>
              <a:t>IE8 – </a:t>
            </a:r>
            <a:r>
              <a:rPr lang="ru-RU" sz="4800" b="1" dirty="0" smtClean="0">
                <a:solidFill>
                  <a:srgbClr val="EE7012"/>
                </a:solidFill>
                <a:latin typeface="Menlo"/>
              </a:rPr>
              <a:t>Помним, не любим, не скорбим</a:t>
            </a:r>
            <a:endParaRPr lang="uk-UA" sz="4800" b="1" dirty="0">
              <a:solidFill>
                <a:srgbClr val="EE7012"/>
              </a:solidFill>
              <a:latin typeface="Menlo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897757" y="1891862"/>
            <a:ext cx="11209284" cy="6006661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Menlo"/>
              </a:rPr>
              <a:t>function</a:t>
            </a:r>
            <a:r>
              <a:rPr lang="en-US" sz="2400" dirty="0">
                <a:solidFill>
                  <a:schemeClr val="tx1"/>
                </a:solidFill>
                <a:latin typeface="Menlo"/>
              </a:rPr>
              <a:t> </a:t>
            </a:r>
            <a:r>
              <a:rPr lang="en-US" sz="2400" dirty="0" smtClean="0">
                <a:solidFill>
                  <a:schemeClr val="accent1">
                    <a:lumMod val="75000"/>
                  </a:schemeClr>
                </a:solidFill>
                <a:latin typeface="Menlo"/>
              </a:rPr>
              <a:t>inherits</a:t>
            </a:r>
            <a:r>
              <a:rPr lang="en-US" sz="2400" dirty="0" smtClean="0">
                <a:solidFill>
                  <a:schemeClr val="tx1"/>
                </a:solidFill>
                <a:latin typeface="Menlo"/>
              </a:rPr>
              <a:t>(proto</a:t>
            </a:r>
            <a:r>
              <a:rPr lang="en-US" sz="2400" dirty="0">
                <a:solidFill>
                  <a:schemeClr val="tx1"/>
                </a:solidFill>
                <a:latin typeface="Menlo"/>
              </a:rPr>
              <a:t>) {</a:t>
            </a:r>
          </a:p>
          <a:p>
            <a:pPr>
              <a:spcBef>
                <a:spcPts val="0"/>
              </a:spcBef>
            </a:pPr>
            <a:r>
              <a:rPr lang="en-US" sz="2400" dirty="0" smtClean="0">
                <a:solidFill>
                  <a:schemeClr val="tx1"/>
                </a:solidFill>
                <a:latin typeface="Menlo"/>
              </a:rPr>
              <a:t>	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  <a:latin typeface="Menlo"/>
              </a:rPr>
              <a:t>function</a:t>
            </a:r>
            <a:r>
              <a:rPr lang="en-US" sz="2400" dirty="0" smtClean="0">
                <a:solidFill>
                  <a:schemeClr val="tx1"/>
                </a:solidFill>
                <a:latin typeface="Menlo"/>
              </a:rPr>
              <a:t>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Menlo"/>
              </a:rPr>
              <a:t>F</a:t>
            </a:r>
            <a:r>
              <a:rPr lang="en-US" sz="2400" dirty="0">
                <a:solidFill>
                  <a:schemeClr val="tx1"/>
                </a:solidFill>
                <a:latin typeface="Menlo"/>
              </a:rPr>
              <a:t>() </a:t>
            </a:r>
            <a:r>
              <a:rPr lang="en-US" sz="2400" dirty="0" smtClean="0">
                <a:solidFill>
                  <a:schemeClr val="tx1"/>
                </a:solidFill>
                <a:latin typeface="Menlo"/>
              </a:rPr>
              <a:t>{};</a:t>
            </a:r>
            <a:endParaRPr lang="en-US" sz="2400" dirty="0">
              <a:solidFill>
                <a:schemeClr val="tx1"/>
              </a:solidFill>
              <a:latin typeface="Menlo"/>
            </a:endParaRPr>
          </a:p>
          <a:p>
            <a:pPr>
              <a:spcBef>
                <a:spcPts val="0"/>
              </a:spcBef>
            </a:pPr>
            <a:r>
              <a:rPr lang="en-US" sz="2400" dirty="0">
                <a:solidFill>
                  <a:schemeClr val="tx1"/>
                </a:solidFill>
                <a:latin typeface="Menlo"/>
              </a:rPr>
              <a:t> </a:t>
            </a:r>
            <a:r>
              <a:rPr lang="en-US" sz="2400" dirty="0" smtClean="0">
                <a:solidFill>
                  <a:schemeClr val="tx1"/>
                </a:solidFill>
                <a:latin typeface="Menlo"/>
              </a:rPr>
              <a:t>	</a:t>
            </a:r>
            <a:r>
              <a:rPr lang="en-US" sz="2400" dirty="0" err="1" smtClean="0">
                <a:solidFill>
                  <a:schemeClr val="accent3">
                    <a:lumMod val="75000"/>
                  </a:schemeClr>
                </a:solidFill>
                <a:latin typeface="Menlo"/>
              </a:rPr>
              <a:t>F</a:t>
            </a:r>
            <a:r>
              <a:rPr lang="en-US" sz="2400" dirty="0" err="1" smtClean="0">
                <a:solidFill>
                  <a:schemeClr val="tx1"/>
                </a:solidFill>
                <a:latin typeface="Menlo"/>
              </a:rPr>
              <a:t>.</a:t>
            </a:r>
            <a:r>
              <a:rPr lang="en-US" sz="2400" dirty="0" err="1" smtClean="0">
                <a:solidFill>
                  <a:schemeClr val="accent4">
                    <a:lumMod val="75000"/>
                  </a:schemeClr>
                </a:solidFill>
                <a:latin typeface="Menlo"/>
              </a:rPr>
              <a:t>prototype</a:t>
            </a:r>
            <a:r>
              <a:rPr lang="en-US" sz="2400" dirty="0" smtClean="0">
                <a:solidFill>
                  <a:schemeClr val="tx1"/>
                </a:solidFill>
                <a:latin typeface="Menlo"/>
              </a:rPr>
              <a:t> </a:t>
            </a:r>
            <a:r>
              <a:rPr lang="en-US" sz="2400" dirty="0">
                <a:solidFill>
                  <a:schemeClr val="tx1"/>
                </a:solidFill>
                <a:latin typeface="Menlo"/>
              </a:rPr>
              <a:t>= </a:t>
            </a:r>
            <a:r>
              <a:rPr lang="en-US" sz="2400" dirty="0" smtClean="0">
                <a:solidFill>
                  <a:schemeClr val="tx1"/>
                </a:solidFill>
                <a:latin typeface="Menlo"/>
              </a:rPr>
              <a:t>proto;</a:t>
            </a:r>
            <a:endParaRPr lang="en-US" sz="2400" dirty="0">
              <a:solidFill>
                <a:schemeClr val="tx1"/>
              </a:solidFill>
              <a:latin typeface="Menlo"/>
            </a:endParaRPr>
          </a:p>
          <a:p>
            <a:pPr>
              <a:spcBef>
                <a:spcPts val="0"/>
              </a:spcBef>
            </a:pPr>
            <a:r>
              <a:rPr lang="en-US" sz="2400" dirty="0">
                <a:solidFill>
                  <a:schemeClr val="tx1"/>
                </a:solidFill>
                <a:latin typeface="Menlo"/>
              </a:rPr>
              <a:t> </a:t>
            </a:r>
            <a:r>
              <a:rPr lang="en-US" sz="2400" dirty="0" smtClean="0">
                <a:solidFill>
                  <a:schemeClr val="tx1"/>
                </a:solidFill>
                <a:latin typeface="Menlo"/>
              </a:rPr>
              <a:t>	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  <a:latin typeface="Menlo"/>
              </a:rPr>
              <a:t>return</a:t>
            </a:r>
            <a:r>
              <a:rPr lang="en-US" sz="2400" dirty="0" smtClean="0">
                <a:solidFill>
                  <a:schemeClr val="tx1"/>
                </a:solidFill>
                <a:latin typeface="Menlo"/>
              </a:rPr>
              <a:t> new </a:t>
            </a:r>
            <a:r>
              <a:rPr lang="en-US" sz="2400" dirty="0">
                <a:solidFill>
                  <a:schemeClr val="accent3">
                    <a:lumMod val="75000"/>
                  </a:schemeClr>
                </a:solidFill>
                <a:latin typeface="Menlo"/>
              </a:rPr>
              <a:t>F</a:t>
            </a:r>
            <a:r>
              <a:rPr lang="en-US" sz="2400" dirty="0" smtClean="0">
                <a:solidFill>
                  <a:schemeClr val="tx1"/>
                </a:solidFill>
                <a:latin typeface="Menlo"/>
              </a:rPr>
              <a:t>;</a:t>
            </a:r>
            <a:endParaRPr lang="en-US" sz="2400" dirty="0">
              <a:solidFill>
                <a:schemeClr val="tx1"/>
              </a:solidFill>
              <a:latin typeface="Menlo"/>
            </a:endParaRPr>
          </a:p>
          <a:p>
            <a:pPr>
              <a:spcBef>
                <a:spcPts val="0"/>
              </a:spcBef>
            </a:pPr>
            <a:r>
              <a:rPr lang="en-US" sz="2400" dirty="0" smtClean="0">
                <a:solidFill>
                  <a:schemeClr val="tx1"/>
                </a:solidFill>
                <a:latin typeface="Menlo"/>
              </a:rPr>
              <a:t>}</a:t>
            </a:r>
          </a:p>
          <a:p>
            <a:pPr>
              <a:spcBef>
                <a:spcPts val="0"/>
              </a:spcBef>
            </a:pPr>
            <a:endParaRPr lang="en-US" sz="2400" dirty="0">
              <a:solidFill>
                <a:schemeClr val="tx1"/>
              </a:solidFill>
              <a:latin typeface="Menlo"/>
            </a:endParaRPr>
          </a:p>
          <a:p>
            <a:pPr>
              <a:spcBef>
                <a:spcPts val="0"/>
              </a:spcBef>
            </a:pPr>
            <a:r>
              <a:rPr lang="en-US" sz="2400" dirty="0" err="1" smtClean="0">
                <a:solidFill>
                  <a:schemeClr val="accent6">
                    <a:lumMod val="75000"/>
                  </a:schemeClr>
                </a:solidFill>
                <a:latin typeface="Menlo"/>
              </a:rPr>
              <a:t>var</a:t>
            </a:r>
            <a:r>
              <a:rPr lang="en-US" sz="2400" dirty="0" smtClean="0">
                <a:solidFill>
                  <a:schemeClr val="tx1"/>
                </a:solidFill>
                <a:latin typeface="Menlo"/>
              </a:rPr>
              <a:t> Vehicle = { rolls: </a:t>
            </a:r>
            <a:r>
              <a:rPr lang="en-US" sz="2400" dirty="0" smtClean="0">
                <a:solidFill>
                  <a:schemeClr val="accent4">
                    <a:lumMod val="75000"/>
                  </a:schemeClr>
                </a:solidFill>
                <a:latin typeface="Menlo"/>
              </a:rPr>
              <a:t>true</a:t>
            </a:r>
            <a:r>
              <a:rPr lang="en-US" sz="2400" dirty="0" smtClean="0">
                <a:solidFill>
                  <a:schemeClr val="tx1"/>
                </a:solidFill>
                <a:latin typeface="Menlo"/>
              </a:rPr>
              <a:t> };</a:t>
            </a:r>
          </a:p>
          <a:p>
            <a:pPr>
              <a:spcBef>
                <a:spcPts val="0"/>
              </a:spcBef>
            </a:pPr>
            <a:r>
              <a:rPr lang="en-US" sz="2400" dirty="0" err="1" smtClean="0">
                <a:solidFill>
                  <a:schemeClr val="accent6">
                    <a:lumMod val="75000"/>
                  </a:schemeClr>
                </a:solidFill>
                <a:latin typeface="Menlo"/>
              </a:rPr>
              <a:t>var</a:t>
            </a:r>
            <a:r>
              <a:rPr lang="en-US" sz="2400" dirty="0" smtClean="0">
                <a:solidFill>
                  <a:schemeClr val="tx1"/>
                </a:solidFill>
                <a:latin typeface="Menlo"/>
              </a:rPr>
              <a:t> Moto = inherits(Vehicle);</a:t>
            </a:r>
          </a:p>
          <a:p>
            <a:pPr>
              <a:spcBef>
                <a:spcPts val="0"/>
              </a:spcBef>
            </a:pPr>
            <a:endParaRPr lang="en-US" sz="2400" dirty="0" smtClean="0">
              <a:solidFill>
                <a:schemeClr val="tx1"/>
              </a:solidFill>
              <a:latin typeface="Menlo"/>
            </a:endParaRPr>
          </a:p>
          <a:p>
            <a:pPr>
              <a:spcBef>
                <a:spcPts val="0"/>
              </a:spcBef>
            </a:pPr>
            <a:r>
              <a:rPr lang="en-US" sz="2400" dirty="0" smtClean="0">
                <a:solidFill>
                  <a:schemeClr val="accent3">
                    <a:lumMod val="75000"/>
                  </a:schemeClr>
                </a:solidFill>
                <a:latin typeface="Menlo"/>
              </a:rPr>
              <a:t>console</a:t>
            </a:r>
            <a:r>
              <a:rPr lang="en-US" sz="2400" dirty="0" smtClean="0">
                <a:solidFill>
                  <a:schemeClr val="tx1"/>
                </a:solidFill>
                <a:latin typeface="Menlo"/>
              </a:rPr>
              <a:t>.</a:t>
            </a:r>
            <a:r>
              <a:rPr lang="en-US" sz="2400" dirty="0" smtClean="0">
                <a:solidFill>
                  <a:schemeClr val="accent1">
                    <a:lumMod val="75000"/>
                  </a:schemeClr>
                </a:solidFill>
                <a:latin typeface="Menlo"/>
              </a:rPr>
              <a:t>log</a:t>
            </a:r>
            <a:r>
              <a:rPr lang="en-US" sz="2400" dirty="0" smtClean="0">
                <a:solidFill>
                  <a:schemeClr val="tx1"/>
                </a:solidFill>
                <a:latin typeface="Menlo"/>
              </a:rPr>
              <a:t>(</a:t>
            </a:r>
            <a:r>
              <a:rPr lang="en-US" sz="2400" dirty="0" err="1" smtClean="0">
                <a:solidFill>
                  <a:schemeClr val="tx1"/>
                </a:solidFill>
                <a:latin typeface="Menlo"/>
              </a:rPr>
              <a:t>Moto.rolls</a:t>
            </a:r>
            <a:r>
              <a:rPr lang="en-US" sz="2400" dirty="0" smtClean="0">
                <a:solidFill>
                  <a:schemeClr val="tx1"/>
                </a:solidFill>
                <a:latin typeface="Menlo"/>
              </a:rPr>
              <a:t>); 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latin typeface="Menlo"/>
              </a:rPr>
              <a:t>//=&gt; true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Menlo"/>
            </a:endParaRPr>
          </a:p>
          <a:p>
            <a:pPr>
              <a:spcBef>
                <a:spcPts val="0"/>
              </a:spcBef>
            </a:pPr>
            <a:endParaRPr lang="ru-RU" sz="2400" dirty="0" smtClean="0">
              <a:solidFill>
                <a:schemeClr val="bg1">
                  <a:lumMod val="50000"/>
                </a:schemeClr>
              </a:solidFill>
              <a:latin typeface="Menlo"/>
            </a:endParaRPr>
          </a:p>
          <a:p>
            <a:pPr>
              <a:spcBef>
                <a:spcPts val="0"/>
              </a:spcBef>
            </a:pP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latin typeface="Menlo"/>
              </a:rPr>
              <a:t>// </a:t>
            </a:r>
            <a:r>
              <a:rPr lang="ru-RU" sz="2400" dirty="0" err="1" smtClean="0">
                <a:solidFill>
                  <a:schemeClr val="bg1">
                    <a:lumMod val="50000"/>
                  </a:schemeClr>
                </a:solidFill>
                <a:latin typeface="Menlo"/>
              </a:rPr>
              <a:t>Полифил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Menlo"/>
            </a:endParaRPr>
          </a:p>
          <a:p>
            <a:pPr>
              <a:spcBef>
                <a:spcPts val="0"/>
              </a:spcBef>
            </a:pP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latin typeface="Menlo"/>
              </a:rPr>
              <a:t>// if 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Menlo"/>
              </a:rPr>
              <a:t>(!</a:t>
            </a:r>
            <a:r>
              <a:rPr lang="en-US" sz="2400" dirty="0" err="1">
                <a:solidFill>
                  <a:schemeClr val="bg1">
                    <a:lumMod val="50000"/>
                  </a:schemeClr>
                </a:solidFill>
                <a:latin typeface="Menlo"/>
              </a:rPr>
              <a:t>Object.create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Menlo"/>
              </a:rPr>
              <a:t>) </a:t>
            </a:r>
            <a:r>
              <a:rPr lang="en-US" sz="2400" dirty="0" err="1">
                <a:solidFill>
                  <a:schemeClr val="bg1">
                    <a:lumMod val="50000"/>
                  </a:schemeClr>
                </a:solidFill>
                <a:latin typeface="Menlo"/>
              </a:rPr>
              <a:t>Object.create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Menlo"/>
              </a:rPr>
              <a:t> = 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latin typeface="Menlo"/>
              </a:rPr>
              <a:t>inherits;</a:t>
            </a:r>
          </a:p>
          <a:p>
            <a:pPr>
              <a:spcBef>
                <a:spcPts val="0"/>
              </a:spcBef>
            </a:pP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latin typeface="Menlo"/>
              </a:rPr>
              <a:t>// </a:t>
            </a:r>
            <a:r>
              <a:rPr lang="en-US" sz="2400" dirty="0" err="1" smtClean="0">
                <a:solidFill>
                  <a:schemeClr val="bg1">
                    <a:lumMod val="50000"/>
                  </a:schemeClr>
                </a:solidFill>
                <a:latin typeface="Menlo"/>
              </a:rPr>
              <a:t>var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latin typeface="Menlo"/>
              </a:rPr>
              <a:t> Moto = </a:t>
            </a:r>
            <a:r>
              <a:rPr lang="en-US" sz="2400" dirty="0" err="1" smtClean="0">
                <a:solidFill>
                  <a:schemeClr val="bg1">
                    <a:lumMod val="50000"/>
                  </a:schemeClr>
                </a:solidFill>
                <a:latin typeface="Menlo"/>
              </a:rPr>
              <a:t>Object.create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latin typeface="Menlo"/>
              </a:rPr>
              <a:t>(Vehicle);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Menlo"/>
            </a:endParaRPr>
          </a:p>
        </p:txBody>
      </p:sp>
    </p:spTree>
    <p:extLst>
      <p:ext uri="{BB962C8B-B14F-4D97-AF65-F5344CB8AC3E}">
        <p14:creationId xmlns:p14="http://schemas.microsoft.com/office/powerpoint/2010/main" val="345943423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13004801" cy="9753600"/>
          </a:xfrm>
          <a:prstGeom prst="rect">
            <a:avLst/>
          </a:prstGeom>
        </p:spPr>
      </p:pic>
      <p:sp>
        <p:nvSpPr>
          <p:cNvPr id="28" name="Shape 28"/>
          <p:cNvSpPr/>
          <p:nvPr/>
        </p:nvSpPr>
        <p:spPr>
          <a:xfrm>
            <a:off x="533400" y="6238875"/>
            <a:ext cx="9370579" cy="1684338"/>
          </a:xfrm>
          <a:prstGeom prst="rect">
            <a:avLst/>
          </a:prstGeom>
          <a:solidFill>
            <a:srgbClr val="F7A11E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 defTabSz="584200">
              <a:defRPr sz="3600">
                <a:uFill>
                  <a:solidFill/>
                </a:u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29" name="Shape 29"/>
          <p:cNvSpPr/>
          <p:nvPr/>
        </p:nvSpPr>
        <p:spPr>
          <a:xfrm>
            <a:off x="879475" y="6712486"/>
            <a:ext cx="8712200" cy="6704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584200">
              <a:lnSpc>
                <a:spcPct val="90000"/>
              </a:lnSpc>
              <a:buClr>
                <a:srgbClr val="FFFFFF"/>
              </a:buClr>
              <a:buFont typeface="Helvetica Light"/>
              <a:defRPr sz="4100" b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  <a:uFillTx/>
              </a:defRPr>
            </a:pPr>
            <a:r>
              <a:rPr lang="ru-RU" sz="4100" b="1" dirty="0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Встроенные классы</a:t>
            </a:r>
            <a:endParaRPr sz="4100" b="1" dirty="0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</p:txBody>
      </p:sp>
      <p:pic>
        <p:nvPicPr>
          <p:cNvPr id="30" name="pres_goit_template_01-7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31812" y="8537575"/>
            <a:ext cx="11939588" cy="37306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55412571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97758" y="851337"/>
            <a:ext cx="11209283" cy="756745"/>
          </a:xfrm>
        </p:spPr>
        <p:txBody>
          <a:bodyPr/>
          <a:lstStyle/>
          <a:p>
            <a:pPr algn="l"/>
            <a:r>
              <a:rPr lang="en-US" sz="4800" b="1" dirty="0" err="1" smtClean="0">
                <a:solidFill>
                  <a:srgbClr val="EE7012"/>
                </a:solidFill>
                <a:latin typeface="Menlo"/>
              </a:rPr>
              <a:t>Object.prototype</a:t>
            </a:r>
            <a:r>
              <a:rPr lang="en-US" sz="4800" b="1" dirty="0" smtClean="0">
                <a:solidFill>
                  <a:srgbClr val="EE7012"/>
                </a:solidFill>
                <a:latin typeface="Menlo"/>
              </a:rPr>
              <a:t> </a:t>
            </a:r>
            <a:r>
              <a:rPr lang="ru-RU" sz="4800" b="1" dirty="0" smtClean="0">
                <a:solidFill>
                  <a:srgbClr val="EE7012"/>
                </a:solidFill>
                <a:latin typeface="Menlo"/>
              </a:rPr>
              <a:t>и м</a:t>
            </a:r>
            <a:r>
              <a:rPr lang="uk-UA" sz="4800" b="1" dirty="0" err="1" smtClean="0">
                <a:solidFill>
                  <a:srgbClr val="EE7012"/>
                </a:solidFill>
                <a:latin typeface="Menlo"/>
              </a:rPr>
              <a:t>етоды</a:t>
            </a:r>
            <a:r>
              <a:rPr lang="uk-UA" sz="4800" b="1" dirty="0" smtClean="0">
                <a:solidFill>
                  <a:srgbClr val="EE7012"/>
                </a:solidFill>
                <a:latin typeface="Menlo"/>
              </a:rPr>
              <a:t> у </a:t>
            </a:r>
            <a:r>
              <a:rPr lang="en-US" sz="4800" b="1" dirty="0" smtClean="0">
                <a:solidFill>
                  <a:srgbClr val="EE7012"/>
                </a:solidFill>
                <a:latin typeface="Menlo"/>
              </a:rPr>
              <a:t>{}</a:t>
            </a:r>
            <a:endParaRPr lang="uk-UA" sz="4800" b="1" dirty="0">
              <a:solidFill>
                <a:srgbClr val="EE7012"/>
              </a:solidFill>
              <a:latin typeface="Menlo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897757" y="1891862"/>
            <a:ext cx="11209284" cy="6006661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sz="2800" dirty="0" err="1" smtClean="0">
                <a:solidFill>
                  <a:schemeClr val="accent6">
                    <a:lumMod val="75000"/>
                  </a:schemeClr>
                </a:solidFill>
                <a:latin typeface="Menlo"/>
              </a:rPr>
              <a:t>var</a:t>
            </a:r>
            <a:r>
              <a:rPr lang="en-US" sz="2800" dirty="0" smtClean="0">
                <a:solidFill>
                  <a:schemeClr val="tx1"/>
                </a:solidFill>
                <a:latin typeface="Menlo"/>
              </a:rPr>
              <a:t> Vehicle = {};</a:t>
            </a:r>
            <a:endParaRPr lang="ru-RU" sz="2800" dirty="0" smtClean="0">
              <a:solidFill>
                <a:schemeClr val="tx1"/>
              </a:solidFill>
              <a:latin typeface="Menlo"/>
            </a:endParaRPr>
          </a:p>
          <a:p>
            <a:pPr>
              <a:spcBef>
                <a:spcPts val="0"/>
              </a:spcBef>
            </a:pPr>
            <a:endParaRPr lang="ru-RU" sz="2800" dirty="0">
              <a:solidFill>
                <a:schemeClr val="tx1"/>
              </a:solidFill>
              <a:latin typeface="Menlo"/>
            </a:endParaRPr>
          </a:p>
          <a:p>
            <a:pPr>
              <a:spcBef>
                <a:spcPts val="0"/>
              </a:spcBef>
            </a:pPr>
            <a:r>
              <a:rPr lang="en-US" sz="2800" dirty="0" smtClean="0">
                <a:solidFill>
                  <a:schemeClr val="accent3">
                    <a:lumMod val="75000"/>
                  </a:schemeClr>
                </a:solidFill>
                <a:latin typeface="Menlo"/>
              </a:rPr>
              <a:t>console</a:t>
            </a:r>
            <a:r>
              <a:rPr lang="en-US" sz="2800" dirty="0" smtClean="0">
                <a:solidFill>
                  <a:schemeClr val="tx1"/>
                </a:solidFill>
                <a:latin typeface="Menlo"/>
              </a:rPr>
              <a:t>.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Menlo"/>
              </a:rPr>
              <a:t>log</a:t>
            </a:r>
            <a:r>
              <a:rPr lang="en-US" sz="2800" dirty="0" smtClean="0">
                <a:solidFill>
                  <a:schemeClr val="tx1"/>
                </a:solidFill>
                <a:latin typeface="Menlo"/>
              </a:rPr>
              <a:t>( Vehicle ); 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  <a:latin typeface="Menlo"/>
              </a:rPr>
              <a:t>//=&gt; [object Object] </a:t>
            </a:r>
          </a:p>
          <a:p>
            <a:pPr>
              <a:spcBef>
                <a:spcPts val="0"/>
              </a:spcBef>
            </a:pP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Menlo"/>
              </a:rPr>
              <a:t>console</a:t>
            </a:r>
            <a:r>
              <a:rPr lang="en-US" sz="2800" dirty="0">
                <a:solidFill>
                  <a:schemeClr val="tx1"/>
                </a:solidFill>
                <a:latin typeface="Menlo"/>
              </a:rPr>
              <a:t>.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Menlo"/>
              </a:rPr>
              <a:t>log</a:t>
            </a:r>
            <a:r>
              <a:rPr lang="en-US" sz="2800" dirty="0" smtClean="0">
                <a:solidFill>
                  <a:schemeClr val="tx1"/>
                </a:solidFill>
                <a:latin typeface="Menlo"/>
              </a:rPr>
              <a:t>( </a:t>
            </a:r>
            <a:r>
              <a:rPr lang="en-US" sz="2800" dirty="0" err="1" smtClean="0">
                <a:solidFill>
                  <a:schemeClr val="tx1"/>
                </a:solidFill>
                <a:latin typeface="Menlo"/>
              </a:rPr>
              <a:t>Vehicle.hasOwnProperty</a:t>
            </a:r>
            <a:r>
              <a:rPr lang="en-US" sz="2800" dirty="0">
                <a:solidFill>
                  <a:schemeClr val="tx1"/>
                </a:solidFill>
                <a:latin typeface="Menlo"/>
              </a:rPr>
              <a:t>(</a:t>
            </a:r>
            <a:r>
              <a:rPr lang="en-US" sz="2800" dirty="0">
                <a:solidFill>
                  <a:schemeClr val="accent2">
                    <a:lumMod val="75000"/>
                  </a:schemeClr>
                </a:solidFill>
                <a:latin typeface="Menlo"/>
              </a:rPr>
              <a:t>“</a:t>
            </a:r>
            <a:r>
              <a:rPr lang="en-US" sz="2800" dirty="0" err="1">
                <a:solidFill>
                  <a:schemeClr val="accent2">
                    <a:lumMod val="75000"/>
                  </a:schemeClr>
                </a:solidFill>
                <a:latin typeface="Menlo"/>
              </a:rPr>
              <a:t>toString</a:t>
            </a:r>
            <a:r>
              <a:rPr lang="en-US" sz="2800" dirty="0" smtClean="0">
                <a:solidFill>
                  <a:schemeClr val="accent2">
                    <a:lumMod val="75000"/>
                  </a:schemeClr>
                </a:solidFill>
                <a:latin typeface="Menlo"/>
              </a:rPr>
              <a:t>”</a:t>
            </a:r>
            <a:r>
              <a:rPr lang="en-US" sz="2800" dirty="0" smtClean="0">
                <a:solidFill>
                  <a:schemeClr val="tx1"/>
                </a:solidFill>
                <a:latin typeface="Menlo"/>
              </a:rPr>
              <a:t>) );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Menlo"/>
              </a:rPr>
              <a:t>//=&gt; 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  <a:latin typeface="Menlo"/>
              </a:rPr>
              <a:t>false</a:t>
            </a:r>
          </a:p>
          <a:p>
            <a:pPr>
              <a:spcBef>
                <a:spcPts val="0"/>
              </a:spcBef>
            </a:pPr>
            <a:endParaRPr lang="en-US" sz="2800" dirty="0" smtClean="0">
              <a:solidFill>
                <a:schemeClr val="tx1"/>
              </a:solidFill>
              <a:latin typeface="Menlo"/>
            </a:endParaRPr>
          </a:p>
          <a:p>
            <a:pPr>
              <a:spcBef>
                <a:spcPts val="0"/>
              </a:spcBef>
            </a:pP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Menlo"/>
              </a:rPr>
              <a:t>console</a:t>
            </a:r>
            <a:r>
              <a:rPr lang="en-US" sz="2800" dirty="0">
                <a:solidFill>
                  <a:schemeClr val="tx1"/>
                </a:solidFill>
                <a:latin typeface="Menlo"/>
              </a:rPr>
              <a:t>.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Menlo"/>
              </a:rPr>
              <a:t>log</a:t>
            </a:r>
            <a:r>
              <a:rPr lang="en-US" sz="2800" dirty="0" smtClean="0">
                <a:solidFill>
                  <a:schemeClr val="tx1"/>
                </a:solidFill>
                <a:latin typeface="Menlo"/>
              </a:rPr>
              <a:t>( Vehicle.__proto__.</a:t>
            </a:r>
            <a:r>
              <a:rPr lang="en-US" sz="2800" dirty="0" err="1" smtClean="0">
                <a:solidFill>
                  <a:schemeClr val="tx1"/>
                </a:solidFill>
                <a:latin typeface="Menlo"/>
              </a:rPr>
              <a:t>hasOwnProperty</a:t>
            </a:r>
            <a:r>
              <a:rPr lang="en-US" sz="2800" dirty="0" smtClean="0">
                <a:solidFill>
                  <a:schemeClr val="tx1"/>
                </a:solidFill>
                <a:latin typeface="Menlo"/>
              </a:rPr>
              <a:t>(</a:t>
            </a:r>
            <a:r>
              <a:rPr lang="en-US" sz="2800" dirty="0" smtClean="0">
                <a:solidFill>
                  <a:schemeClr val="accent2">
                    <a:lumMod val="75000"/>
                  </a:schemeClr>
                </a:solidFill>
                <a:latin typeface="Menlo"/>
              </a:rPr>
              <a:t>“</a:t>
            </a:r>
            <a:r>
              <a:rPr lang="en-US" sz="2800" dirty="0" err="1" smtClean="0">
                <a:solidFill>
                  <a:schemeClr val="accent2">
                    <a:lumMod val="75000"/>
                  </a:schemeClr>
                </a:solidFill>
                <a:latin typeface="Menlo"/>
              </a:rPr>
              <a:t>toString</a:t>
            </a:r>
            <a:r>
              <a:rPr lang="en-US" sz="2800" dirty="0" smtClean="0">
                <a:solidFill>
                  <a:schemeClr val="accent2">
                    <a:lumMod val="75000"/>
                  </a:schemeClr>
                </a:solidFill>
                <a:latin typeface="Menlo"/>
              </a:rPr>
              <a:t>”</a:t>
            </a:r>
            <a:r>
              <a:rPr lang="en-US" sz="2800" dirty="0" smtClean="0">
                <a:solidFill>
                  <a:schemeClr val="tx1"/>
                </a:solidFill>
                <a:latin typeface="Menlo"/>
              </a:rPr>
              <a:t>) ); 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  <a:latin typeface="Menlo"/>
              </a:rPr>
              <a:t>//=&gt; true</a:t>
            </a:r>
          </a:p>
          <a:p>
            <a:pPr>
              <a:spcBef>
                <a:spcPts val="0"/>
              </a:spcBef>
            </a:pPr>
            <a:endParaRPr lang="en-US" sz="2800" dirty="0">
              <a:solidFill>
                <a:schemeClr val="bg1">
                  <a:lumMod val="50000"/>
                </a:schemeClr>
              </a:solidFill>
              <a:latin typeface="Menlo"/>
            </a:endParaRPr>
          </a:p>
          <a:p>
            <a:pPr>
              <a:spcBef>
                <a:spcPts val="0"/>
              </a:spcBef>
            </a:pP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Menlo"/>
              </a:rPr>
              <a:t>console</a:t>
            </a:r>
            <a:r>
              <a:rPr lang="en-US" sz="2800" dirty="0">
                <a:solidFill>
                  <a:schemeClr val="tx1"/>
                </a:solidFill>
                <a:latin typeface="Menlo"/>
              </a:rPr>
              <a:t>.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Menlo"/>
              </a:rPr>
              <a:t>log</a:t>
            </a:r>
            <a:r>
              <a:rPr lang="en-US" sz="2800" dirty="0" smtClean="0">
                <a:solidFill>
                  <a:schemeClr val="tx1"/>
                </a:solidFill>
                <a:latin typeface="Menlo"/>
              </a:rPr>
              <a:t>( </a:t>
            </a:r>
            <a:r>
              <a:rPr lang="en-US" sz="2800" dirty="0" err="1" smtClean="0">
                <a:solidFill>
                  <a:schemeClr val="tx1"/>
                </a:solidFill>
                <a:latin typeface="Menlo"/>
              </a:rPr>
              <a:t>Vehicle.toString</a:t>
            </a:r>
            <a:r>
              <a:rPr lang="en-US" sz="2800" dirty="0" smtClean="0">
                <a:solidFill>
                  <a:schemeClr val="tx1"/>
                </a:solidFill>
                <a:latin typeface="Menlo"/>
              </a:rPr>
              <a:t> == </a:t>
            </a:r>
            <a:r>
              <a:rPr lang="en-US" sz="2800" dirty="0" err="1" smtClean="0">
                <a:solidFill>
                  <a:schemeClr val="accent3">
                    <a:lumMod val="75000"/>
                  </a:schemeClr>
                </a:solidFill>
                <a:latin typeface="Menlo"/>
              </a:rPr>
              <a:t>Object</a:t>
            </a:r>
            <a:r>
              <a:rPr lang="en-US" sz="2800" dirty="0" err="1" smtClean="0">
                <a:solidFill>
                  <a:schemeClr val="tx1"/>
                </a:solidFill>
                <a:latin typeface="Menlo"/>
              </a:rPr>
              <a:t>.</a:t>
            </a:r>
            <a:r>
              <a:rPr lang="en-US" sz="2800" dirty="0" err="1" smtClean="0">
                <a:solidFill>
                  <a:schemeClr val="accent4">
                    <a:lumMod val="75000"/>
                  </a:schemeClr>
                </a:solidFill>
                <a:latin typeface="Menlo"/>
              </a:rPr>
              <a:t>prototype</a:t>
            </a:r>
            <a:r>
              <a:rPr lang="en-US" sz="2800" dirty="0" err="1" smtClean="0">
                <a:solidFill>
                  <a:schemeClr val="tx1"/>
                </a:solidFill>
                <a:latin typeface="Menlo"/>
              </a:rPr>
              <a:t>.toString</a:t>
            </a:r>
            <a:r>
              <a:rPr lang="en-US" sz="2800" dirty="0" smtClean="0">
                <a:solidFill>
                  <a:schemeClr val="tx1"/>
                </a:solidFill>
                <a:latin typeface="Menlo"/>
              </a:rPr>
              <a:t> ); 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  <a:latin typeface="Menlo"/>
              </a:rPr>
              <a:t>//=&gt; true</a:t>
            </a:r>
          </a:p>
          <a:p>
            <a:pPr>
              <a:spcBef>
                <a:spcPts val="0"/>
              </a:spcBef>
            </a:pP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Menlo"/>
              </a:rPr>
              <a:t>console</a:t>
            </a:r>
            <a:r>
              <a:rPr lang="en-US" sz="2800" dirty="0">
                <a:solidFill>
                  <a:schemeClr val="tx1"/>
                </a:solidFill>
                <a:latin typeface="Menlo"/>
              </a:rPr>
              <a:t>.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Menlo"/>
              </a:rPr>
              <a:t>log</a:t>
            </a:r>
            <a:r>
              <a:rPr lang="en-US" sz="2800" dirty="0" smtClean="0">
                <a:solidFill>
                  <a:schemeClr val="tx1"/>
                </a:solidFill>
                <a:latin typeface="Menlo"/>
              </a:rPr>
              <a:t>( </a:t>
            </a:r>
            <a:r>
              <a:rPr lang="en-US" sz="2800" dirty="0" err="1" smtClean="0">
                <a:solidFill>
                  <a:schemeClr val="tx1"/>
                </a:solidFill>
                <a:latin typeface="Menlo"/>
              </a:rPr>
              <a:t>Vehicle.__proto</a:t>
            </a:r>
            <a:r>
              <a:rPr lang="en-US" sz="2800" dirty="0" smtClean="0">
                <a:solidFill>
                  <a:schemeClr val="tx1"/>
                </a:solidFill>
                <a:latin typeface="Menlo"/>
              </a:rPr>
              <a:t>__ == </a:t>
            </a:r>
            <a:r>
              <a:rPr lang="en-US" sz="2800" dirty="0" err="1" smtClean="0">
                <a:solidFill>
                  <a:schemeClr val="accent3">
                    <a:lumMod val="75000"/>
                  </a:schemeClr>
                </a:solidFill>
                <a:latin typeface="Menlo"/>
              </a:rPr>
              <a:t>Object</a:t>
            </a:r>
            <a:r>
              <a:rPr lang="en-US" sz="2800" dirty="0" err="1" smtClean="0">
                <a:solidFill>
                  <a:schemeClr val="tx1"/>
                </a:solidFill>
                <a:latin typeface="Menlo"/>
              </a:rPr>
              <a:t>.</a:t>
            </a:r>
            <a:r>
              <a:rPr lang="en-US" sz="2800" dirty="0" err="1" smtClean="0">
                <a:solidFill>
                  <a:schemeClr val="accent4">
                    <a:lumMod val="75000"/>
                  </a:schemeClr>
                </a:solidFill>
                <a:latin typeface="Menlo"/>
              </a:rPr>
              <a:t>prototype</a:t>
            </a:r>
            <a:r>
              <a:rPr lang="en-US" sz="2800" dirty="0" smtClean="0">
                <a:solidFill>
                  <a:schemeClr val="tx1"/>
                </a:solidFill>
                <a:latin typeface="Menlo"/>
              </a:rPr>
              <a:t> ); 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  <a:latin typeface="Menlo"/>
              </a:rPr>
              <a:t>//=&gt; true</a:t>
            </a:r>
          </a:p>
          <a:p>
            <a:pPr>
              <a:spcBef>
                <a:spcPts val="0"/>
              </a:spcBef>
            </a:pP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Menlo"/>
              </a:rPr>
              <a:t>console</a:t>
            </a:r>
            <a:r>
              <a:rPr lang="en-US" sz="2800" dirty="0">
                <a:solidFill>
                  <a:schemeClr val="tx1"/>
                </a:solidFill>
                <a:latin typeface="Menlo"/>
              </a:rPr>
              <a:t>.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Menlo"/>
              </a:rPr>
              <a:t>log</a:t>
            </a:r>
            <a:r>
              <a:rPr lang="en-US" sz="2800" dirty="0" smtClean="0">
                <a:solidFill>
                  <a:schemeClr val="tx1"/>
                </a:solidFill>
                <a:latin typeface="Menlo"/>
              </a:rPr>
              <a:t>( </a:t>
            </a:r>
            <a:r>
              <a:rPr lang="en-US" sz="2800" dirty="0" err="1" smtClean="0">
                <a:solidFill>
                  <a:schemeClr val="tx1"/>
                </a:solidFill>
                <a:latin typeface="Menlo"/>
              </a:rPr>
              <a:t>Vehicle.__proto__.__proto</a:t>
            </a:r>
            <a:r>
              <a:rPr lang="en-US" sz="2800" dirty="0" smtClean="0">
                <a:solidFill>
                  <a:schemeClr val="tx1"/>
                </a:solidFill>
                <a:latin typeface="Menlo"/>
              </a:rPr>
              <a:t>__ ); 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  <a:latin typeface="Menlo"/>
              </a:rPr>
              <a:t>//=&gt; null</a:t>
            </a:r>
            <a:endParaRPr lang="ru-RU" sz="2800" dirty="0" smtClean="0">
              <a:solidFill>
                <a:schemeClr val="bg1">
                  <a:lumMod val="50000"/>
                </a:schemeClr>
              </a:solidFill>
              <a:latin typeface="Menlo"/>
            </a:endParaRPr>
          </a:p>
          <a:p>
            <a:pPr>
              <a:spcBef>
                <a:spcPts val="0"/>
              </a:spcBef>
            </a:pPr>
            <a:endParaRPr lang="ru-RU" sz="2400" dirty="0">
              <a:solidFill>
                <a:schemeClr val="bg1">
                  <a:lumMod val="50000"/>
                </a:schemeClr>
              </a:solidFill>
              <a:latin typeface="Menlo"/>
            </a:endParaRPr>
          </a:p>
          <a:p>
            <a:pPr>
              <a:spcBef>
                <a:spcPts val="0"/>
              </a:spcBef>
            </a:pPr>
            <a:endParaRPr lang="en-US" sz="2400" dirty="0" smtClean="0">
              <a:solidFill>
                <a:schemeClr val="bg1">
                  <a:lumMod val="50000"/>
                </a:schemeClr>
              </a:solidFill>
              <a:latin typeface="Menlo"/>
            </a:endParaRPr>
          </a:p>
          <a:p>
            <a:pPr>
              <a:spcBef>
                <a:spcPts val="0"/>
              </a:spcBef>
            </a:pPr>
            <a:endParaRPr lang="en-US" sz="2400" dirty="0">
              <a:solidFill>
                <a:schemeClr val="bg1">
                  <a:lumMod val="50000"/>
                </a:schemeClr>
              </a:solidFill>
              <a:latin typeface="Menlo"/>
            </a:endParaRPr>
          </a:p>
          <a:p>
            <a:pPr>
              <a:spcBef>
                <a:spcPts val="0"/>
              </a:spcBef>
            </a:pPr>
            <a:endParaRPr lang="en-US" sz="2400" dirty="0" smtClean="0">
              <a:solidFill>
                <a:schemeClr val="bg1">
                  <a:lumMod val="50000"/>
                </a:schemeClr>
              </a:solidFill>
              <a:latin typeface="Menlo"/>
            </a:endParaRPr>
          </a:p>
          <a:p>
            <a:pPr>
              <a:spcBef>
                <a:spcPts val="0"/>
              </a:spcBef>
            </a:pPr>
            <a:endParaRPr lang="en-US" sz="2400" dirty="0">
              <a:solidFill>
                <a:schemeClr val="tx1"/>
              </a:solidFill>
              <a:latin typeface="Menlo"/>
            </a:endParaRPr>
          </a:p>
          <a:p>
            <a:pPr>
              <a:spcBef>
                <a:spcPts val="0"/>
              </a:spcBef>
            </a:pPr>
            <a:endParaRPr lang="ru-RU" sz="2400" dirty="0" smtClean="0">
              <a:solidFill>
                <a:schemeClr val="tx1"/>
              </a:solidFill>
              <a:latin typeface="Menlo"/>
            </a:endParaRPr>
          </a:p>
          <a:p>
            <a:pPr>
              <a:spcBef>
                <a:spcPts val="0"/>
              </a:spcBef>
            </a:pPr>
            <a:endParaRPr lang="ru-RU" sz="2400" dirty="0" smtClean="0">
              <a:solidFill>
                <a:schemeClr val="bg1">
                  <a:lumMod val="50000"/>
                </a:schemeClr>
              </a:solidFill>
              <a:latin typeface="Menlo"/>
            </a:endParaRPr>
          </a:p>
          <a:p>
            <a:pPr>
              <a:spcBef>
                <a:spcPts val="0"/>
              </a:spcBef>
            </a:pPr>
            <a:endParaRPr lang="en-US" sz="2400" dirty="0" smtClean="0">
              <a:solidFill>
                <a:schemeClr val="bg1">
                  <a:lumMod val="50000"/>
                </a:schemeClr>
              </a:solidFill>
              <a:latin typeface="Menlo"/>
            </a:endParaRPr>
          </a:p>
          <a:p>
            <a:pPr>
              <a:spcBef>
                <a:spcPts val="0"/>
              </a:spcBef>
            </a:pPr>
            <a:endParaRPr lang="en-US" sz="2400" dirty="0">
              <a:solidFill>
                <a:schemeClr val="bg1">
                  <a:lumMod val="50000"/>
                </a:schemeClr>
              </a:solidFill>
              <a:latin typeface="Menlo"/>
            </a:endParaRPr>
          </a:p>
          <a:p>
            <a:pPr>
              <a:spcBef>
                <a:spcPts val="0"/>
              </a:spcBef>
            </a:pPr>
            <a:endParaRPr lang="en-US" sz="2400" dirty="0">
              <a:solidFill>
                <a:schemeClr val="bg1">
                  <a:lumMod val="50000"/>
                </a:schemeClr>
              </a:solidFill>
              <a:latin typeface="Menlo"/>
            </a:endParaRPr>
          </a:p>
        </p:txBody>
      </p:sp>
    </p:spTree>
    <p:extLst>
      <p:ext uri="{BB962C8B-B14F-4D97-AF65-F5344CB8AC3E}">
        <p14:creationId xmlns:p14="http://schemas.microsoft.com/office/powerpoint/2010/main" val="323279963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97758" y="851337"/>
            <a:ext cx="11209283" cy="756745"/>
          </a:xfrm>
        </p:spPr>
        <p:txBody>
          <a:bodyPr/>
          <a:lstStyle/>
          <a:p>
            <a:pPr algn="l"/>
            <a:r>
              <a:rPr lang="ru-RU" sz="4800" b="1" dirty="0" smtClean="0">
                <a:solidFill>
                  <a:srgbClr val="EE7012"/>
                </a:solidFill>
                <a:latin typeface="Menlo"/>
              </a:rPr>
              <a:t>Встроенные классы</a:t>
            </a:r>
            <a:endParaRPr lang="uk-UA" sz="4800" b="1" dirty="0">
              <a:solidFill>
                <a:srgbClr val="EE7012"/>
              </a:solidFill>
              <a:latin typeface="Menlo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897757" y="1891862"/>
            <a:ext cx="11209284" cy="6006661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sz="2400" dirty="0" err="1" smtClean="0">
                <a:solidFill>
                  <a:srgbClr val="7030A0"/>
                </a:solidFill>
                <a:latin typeface="Menlo"/>
              </a:rPr>
              <a:t>var</a:t>
            </a:r>
            <a:r>
              <a:rPr lang="en-US" sz="2400" dirty="0" smtClean="0">
                <a:solidFill>
                  <a:schemeClr val="tx1"/>
                </a:solidFill>
                <a:latin typeface="Menlo"/>
              </a:rPr>
              <a:t> Vehicle = {}; 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latin typeface="Menlo"/>
              </a:rPr>
              <a:t>// new Object</a:t>
            </a:r>
          </a:p>
          <a:p>
            <a:pPr>
              <a:spcBef>
                <a:spcPts val="0"/>
              </a:spcBef>
            </a:pPr>
            <a:r>
              <a:rPr lang="en-US" sz="2400" dirty="0" err="1" smtClean="0">
                <a:solidFill>
                  <a:srgbClr val="7030A0"/>
                </a:solidFill>
                <a:latin typeface="Menlo"/>
              </a:rPr>
              <a:t>var</a:t>
            </a:r>
            <a:r>
              <a:rPr lang="en-US" sz="2400" dirty="0" smtClean="0">
                <a:solidFill>
                  <a:schemeClr val="tx1"/>
                </a:solidFill>
                <a:latin typeface="Menlo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latin typeface="Menlo"/>
              </a:rPr>
              <a:t>tankStations</a:t>
            </a:r>
            <a:r>
              <a:rPr lang="en-US" sz="2400" dirty="0" smtClean="0">
                <a:solidFill>
                  <a:schemeClr val="tx1"/>
                </a:solidFill>
                <a:latin typeface="Menlo"/>
              </a:rPr>
              <a:t> = []; 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latin typeface="Menlo"/>
              </a:rPr>
              <a:t>// new Array</a:t>
            </a:r>
          </a:p>
          <a:p>
            <a:pPr>
              <a:spcBef>
                <a:spcPts val="0"/>
              </a:spcBef>
            </a:pPr>
            <a:r>
              <a:rPr lang="en-US" sz="2400" dirty="0" err="1" smtClean="0">
                <a:solidFill>
                  <a:srgbClr val="7030A0"/>
                </a:solidFill>
                <a:latin typeface="Menlo"/>
              </a:rPr>
              <a:t>var</a:t>
            </a:r>
            <a:r>
              <a:rPr lang="en-US" sz="2400" dirty="0" smtClean="0">
                <a:solidFill>
                  <a:schemeClr val="tx1"/>
                </a:solidFill>
                <a:latin typeface="Menlo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latin typeface="Menlo"/>
              </a:rPr>
              <a:t>fillTank</a:t>
            </a:r>
            <a:r>
              <a:rPr lang="en-US" sz="2400" dirty="0" smtClean="0">
                <a:solidFill>
                  <a:schemeClr val="tx1"/>
                </a:solidFill>
                <a:latin typeface="Menlo"/>
              </a:rPr>
              <a:t> = </a:t>
            </a:r>
            <a:r>
              <a:rPr lang="en-US" sz="2400" dirty="0" smtClean="0">
                <a:solidFill>
                  <a:srgbClr val="7030A0"/>
                </a:solidFill>
                <a:latin typeface="Menlo"/>
              </a:rPr>
              <a:t>function</a:t>
            </a:r>
            <a:r>
              <a:rPr lang="en-US" sz="2400" dirty="0" smtClean="0">
                <a:solidFill>
                  <a:schemeClr val="tx1"/>
                </a:solidFill>
                <a:latin typeface="Menlo"/>
              </a:rPr>
              <a:t>(){}; 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latin typeface="Menlo"/>
              </a:rPr>
              <a:t>// new Function</a:t>
            </a:r>
            <a:endParaRPr lang="ru-RU" sz="2400" dirty="0" smtClean="0">
              <a:solidFill>
                <a:schemeClr val="bg1">
                  <a:lumMod val="50000"/>
                </a:schemeClr>
              </a:solidFill>
              <a:latin typeface="Menlo"/>
            </a:endParaRPr>
          </a:p>
          <a:p>
            <a:pPr>
              <a:spcBef>
                <a:spcPts val="0"/>
              </a:spcBef>
            </a:pPr>
            <a:endParaRPr lang="ru-RU" sz="2400" dirty="0">
              <a:solidFill>
                <a:schemeClr val="bg1">
                  <a:lumMod val="50000"/>
                </a:schemeClr>
              </a:solidFill>
              <a:latin typeface="Menlo"/>
            </a:endParaRPr>
          </a:p>
          <a:p>
            <a:pPr>
              <a:spcBef>
                <a:spcPts val="0"/>
              </a:spcBef>
            </a:pPr>
            <a:r>
              <a:rPr lang="ru-RU" sz="2400" dirty="0" smtClean="0">
                <a:solidFill>
                  <a:schemeClr val="tx1"/>
                </a:solidFill>
                <a:latin typeface="Menlo"/>
              </a:rPr>
              <a:t>Иерархия:</a:t>
            </a:r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Menlo"/>
              </a:rPr>
              <a:t>n</a:t>
            </a:r>
            <a:r>
              <a:rPr lang="en-US" sz="2400" dirty="0" smtClean="0">
                <a:solidFill>
                  <a:schemeClr val="tx1"/>
                </a:solidFill>
                <a:latin typeface="Menlo"/>
              </a:rPr>
              <a:t>ull</a:t>
            </a:r>
          </a:p>
          <a:p>
            <a:pPr marL="571500" lvl="1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1"/>
                </a:solidFill>
                <a:latin typeface="Menlo"/>
              </a:rPr>
              <a:t>Object</a:t>
            </a:r>
          </a:p>
          <a:p>
            <a:pPr marL="800100" lvl="2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1"/>
                </a:solidFill>
                <a:latin typeface="Menlo"/>
              </a:rPr>
              <a:t>Array</a:t>
            </a:r>
          </a:p>
          <a:p>
            <a:pPr marL="800100" lvl="2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1"/>
                </a:solidFill>
                <a:latin typeface="Menlo"/>
              </a:rPr>
              <a:t>Function</a:t>
            </a:r>
          </a:p>
          <a:p>
            <a:pPr marL="800100" lvl="2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1"/>
                </a:solidFill>
                <a:latin typeface="Menlo"/>
              </a:rPr>
              <a:t>Number</a:t>
            </a:r>
          </a:p>
          <a:p>
            <a:pPr marL="800100" lvl="2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1"/>
                </a:solidFill>
                <a:latin typeface="Menlo"/>
              </a:rPr>
              <a:t>String</a:t>
            </a:r>
          </a:p>
          <a:p>
            <a:pPr marL="800100" lvl="2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1"/>
                </a:solidFill>
                <a:latin typeface="Menlo"/>
              </a:rPr>
              <a:t>Boolean</a:t>
            </a:r>
          </a:p>
          <a:p>
            <a:pPr marL="800100" lvl="2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1"/>
                </a:solidFill>
                <a:latin typeface="Menlo"/>
              </a:rPr>
              <a:t>…</a:t>
            </a:r>
          </a:p>
          <a:p>
            <a:pPr lvl="2">
              <a:spcBef>
                <a:spcPts val="0"/>
              </a:spcBef>
            </a:pPr>
            <a:endParaRPr lang="en-US" sz="2400" dirty="0" smtClean="0">
              <a:solidFill>
                <a:schemeClr val="tx1"/>
              </a:solidFill>
              <a:latin typeface="Menlo"/>
            </a:endParaRPr>
          </a:p>
          <a:p>
            <a:pPr marL="800100" lvl="2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2400" dirty="0" smtClean="0">
              <a:solidFill>
                <a:schemeClr val="bg1">
                  <a:lumMod val="50000"/>
                </a:schemeClr>
              </a:solidFill>
              <a:latin typeface="Menlo"/>
            </a:endParaRPr>
          </a:p>
          <a:p>
            <a:pPr>
              <a:spcBef>
                <a:spcPts val="0"/>
              </a:spcBef>
            </a:pPr>
            <a:endParaRPr lang="en-US" sz="2400" dirty="0">
              <a:solidFill>
                <a:schemeClr val="bg1">
                  <a:lumMod val="50000"/>
                </a:schemeClr>
              </a:solidFill>
              <a:latin typeface="Menlo"/>
            </a:endParaRPr>
          </a:p>
          <a:p>
            <a:pPr>
              <a:spcBef>
                <a:spcPts val="0"/>
              </a:spcBef>
            </a:pPr>
            <a:endParaRPr lang="ru-RU" sz="2400" dirty="0">
              <a:solidFill>
                <a:schemeClr val="bg1">
                  <a:lumMod val="50000"/>
                </a:schemeClr>
              </a:solidFill>
              <a:latin typeface="Menlo"/>
            </a:endParaRPr>
          </a:p>
          <a:p>
            <a:pPr>
              <a:spcBef>
                <a:spcPts val="0"/>
              </a:spcBef>
            </a:pPr>
            <a:endParaRPr lang="en-US" sz="2400" dirty="0" smtClean="0">
              <a:solidFill>
                <a:schemeClr val="bg1">
                  <a:lumMod val="50000"/>
                </a:schemeClr>
              </a:solidFill>
              <a:latin typeface="Menlo"/>
            </a:endParaRPr>
          </a:p>
          <a:p>
            <a:pPr>
              <a:spcBef>
                <a:spcPts val="0"/>
              </a:spcBef>
            </a:pPr>
            <a:endParaRPr lang="en-US" sz="2400" dirty="0">
              <a:solidFill>
                <a:schemeClr val="bg1">
                  <a:lumMod val="50000"/>
                </a:schemeClr>
              </a:solidFill>
              <a:latin typeface="Menlo"/>
            </a:endParaRPr>
          </a:p>
          <a:p>
            <a:pPr>
              <a:spcBef>
                <a:spcPts val="0"/>
              </a:spcBef>
            </a:pPr>
            <a:endParaRPr lang="en-US" sz="2400" dirty="0" smtClean="0">
              <a:solidFill>
                <a:schemeClr val="bg1">
                  <a:lumMod val="50000"/>
                </a:schemeClr>
              </a:solidFill>
              <a:latin typeface="Menlo"/>
            </a:endParaRPr>
          </a:p>
          <a:p>
            <a:pPr>
              <a:spcBef>
                <a:spcPts val="0"/>
              </a:spcBef>
            </a:pPr>
            <a:endParaRPr lang="en-US" sz="2400" dirty="0">
              <a:solidFill>
                <a:schemeClr val="tx1"/>
              </a:solidFill>
              <a:latin typeface="Menlo"/>
            </a:endParaRPr>
          </a:p>
          <a:p>
            <a:pPr>
              <a:spcBef>
                <a:spcPts val="0"/>
              </a:spcBef>
            </a:pPr>
            <a:endParaRPr lang="ru-RU" sz="2400" dirty="0" smtClean="0">
              <a:solidFill>
                <a:schemeClr val="tx1"/>
              </a:solidFill>
              <a:latin typeface="Menlo"/>
            </a:endParaRPr>
          </a:p>
          <a:p>
            <a:pPr>
              <a:spcBef>
                <a:spcPts val="0"/>
              </a:spcBef>
            </a:pPr>
            <a:endParaRPr lang="ru-RU" sz="2400" dirty="0" smtClean="0">
              <a:solidFill>
                <a:schemeClr val="bg1">
                  <a:lumMod val="50000"/>
                </a:schemeClr>
              </a:solidFill>
              <a:latin typeface="Menlo"/>
            </a:endParaRPr>
          </a:p>
          <a:p>
            <a:pPr>
              <a:spcBef>
                <a:spcPts val="0"/>
              </a:spcBef>
            </a:pPr>
            <a:endParaRPr lang="en-US" sz="2400" dirty="0" smtClean="0">
              <a:solidFill>
                <a:schemeClr val="bg1">
                  <a:lumMod val="50000"/>
                </a:schemeClr>
              </a:solidFill>
              <a:latin typeface="Menlo"/>
            </a:endParaRPr>
          </a:p>
          <a:p>
            <a:pPr>
              <a:spcBef>
                <a:spcPts val="0"/>
              </a:spcBef>
            </a:pPr>
            <a:endParaRPr lang="en-US" sz="2400" dirty="0">
              <a:solidFill>
                <a:schemeClr val="bg1">
                  <a:lumMod val="50000"/>
                </a:schemeClr>
              </a:solidFill>
              <a:latin typeface="Menlo"/>
            </a:endParaRPr>
          </a:p>
          <a:p>
            <a:pPr>
              <a:spcBef>
                <a:spcPts val="0"/>
              </a:spcBef>
            </a:pPr>
            <a:endParaRPr lang="en-US" sz="2400" dirty="0">
              <a:solidFill>
                <a:schemeClr val="bg1">
                  <a:lumMod val="50000"/>
                </a:schemeClr>
              </a:solidFill>
              <a:latin typeface="Menlo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0758" y="2661251"/>
            <a:ext cx="8676283" cy="523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7188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97758" y="851337"/>
            <a:ext cx="11209283" cy="756745"/>
          </a:xfrm>
        </p:spPr>
        <p:txBody>
          <a:bodyPr/>
          <a:lstStyle/>
          <a:p>
            <a:pPr algn="l"/>
            <a:r>
              <a:rPr lang="ru-RU" sz="4800" b="1" dirty="0" smtClean="0">
                <a:solidFill>
                  <a:srgbClr val="EE7012"/>
                </a:solidFill>
                <a:latin typeface="Menlo"/>
              </a:rPr>
              <a:t>Примитивы</a:t>
            </a:r>
            <a:endParaRPr lang="uk-UA" sz="4800" b="1" dirty="0">
              <a:solidFill>
                <a:srgbClr val="EE7012"/>
              </a:solidFill>
              <a:latin typeface="Menlo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897757" y="1996967"/>
            <a:ext cx="11209284" cy="6006661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latin typeface="Menlo"/>
              </a:rPr>
              <a:t>// </a:t>
            </a:r>
            <a:r>
              <a:rPr lang="en-US" sz="2400" dirty="0" err="1" smtClean="0">
                <a:solidFill>
                  <a:schemeClr val="bg1">
                    <a:lumMod val="50000"/>
                  </a:schemeClr>
                </a:solidFill>
                <a:latin typeface="Menlo"/>
              </a:rPr>
              <a:t>Number.prototype</a:t>
            </a:r>
            <a:endParaRPr lang="en-US" sz="2400" dirty="0" smtClean="0">
              <a:solidFill>
                <a:schemeClr val="bg1">
                  <a:lumMod val="50000"/>
                </a:schemeClr>
              </a:solidFill>
              <a:latin typeface="Menlo"/>
            </a:endParaRPr>
          </a:p>
          <a:p>
            <a:pPr>
              <a:spcBef>
                <a:spcPts val="0"/>
              </a:spcBef>
            </a:pP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latin typeface="Menlo"/>
              </a:rPr>
              <a:t>// </a:t>
            </a:r>
            <a:r>
              <a:rPr lang="en-US" sz="2400" dirty="0" err="1" smtClean="0">
                <a:solidFill>
                  <a:schemeClr val="bg1">
                    <a:lumMod val="50000"/>
                  </a:schemeClr>
                </a:solidFill>
                <a:latin typeface="Menlo"/>
              </a:rPr>
              <a:t>Boolean.prototype</a:t>
            </a:r>
            <a:endParaRPr lang="en-US" sz="2400" dirty="0" smtClean="0">
              <a:solidFill>
                <a:schemeClr val="bg1">
                  <a:lumMod val="50000"/>
                </a:schemeClr>
              </a:solidFill>
              <a:latin typeface="Menlo"/>
            </a:endParaRPr>
          </a:p>
          <a:p>
            <a:pPr>
              <a:spcBef>
                <a:spcPts val="0"/>
              </a:spcBef>
            </a:pP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latin typeface="Menlo"/>
              </a:rPr>
              <a:t>// </a:t>
            </a:r>
            <a:r>
              <a:rPr lang="en-US" sz="2400" dirty="0" err="1" smtClean="0">
                <a:solidFill>
                  <a:schemeClr val="bg1">
                    <a:lumMod val="50000"/>
                  </a:schemeClr>
                </a:solidFill>
                <a:latin typeface="Menlo"/>
              </a:rPr>
              <a:t>String.prototype</a:t>
            </a:r>
            <a:endParaRPr lang="en-US" sz="2400" dirty="0" smtClean="0">
              <a:solidFill>
                <a:schemeClr val="bg1">
                  <a:lumMod val="50000"/>
                </a:schemeClr>
              </a:solidFill>
              <a:latin typeface="Menlo"/>
            </a:endParaRPr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/>
              </a:solidFill>
              <a:latin typeface="Menlo"/>
            </a:endParaRPr>
          </a:p>
          <a:p>
            <a:pPr>
              <a:spcBef>
                <a:spcPts val="0"/>
              </a:spcBef>
            </a:pPr>
            <a:r>
              <a:rPr lang="en-US" sz="2400" dirty="0" err="1" smtClean="0">
                <a:solidFill>
                  <a:schemeClr val="accent6">
                    <a:lumMod val="50000"/>
                  </a:schemeClr>
                </a:solidFill>
                <a:latin typeface="Menlo"/>
              </a:rPr>
              <a:t>var</a:t>
            </a:r>
            <a:r>
              <a:rPr lang="en-US" sz="2400" dirty="0" smtClean="0">
                <a:solidFill>
                  <a:schemeClr val="tx1"/>
                </a:solidFill>
                <a:latin typeface="Menlo"/>
              </a:rPr>
              <a:t> foo = </a:t>
            </a:r>
            <a:r>
              <a:rPr lang="en-US" sz="2400" dirty="0" smtClean="0">
                <a:solidFill>
                  <a:schemeClr val="accent2">
                    <a:lumMod val="75000"/>
                  </a:schemeClr>
                </a:solidFill>
                <a:latin typeface="Menlo"/>
              </a:rPr>
              <a:t>“Banana”</a:t>
            </a:r>
            <a:r>
              <a:rPr lang="en-US" sz="2400" dirty="0" smtClean="0">
                <a:solidFill>
                  <a:schemeClr val="tx1"/>
                </a:solidFill>
                <a:latin typeface="Menlo"/>
              </a:rPr>
              <a:t>;</a:t>
            </a:r>
          </a:p>
          <a:p>
            <a:pPr>
              <a:spcBef>
                <a:spcPts val="0"/>
              </a:spcBef>
            </a:pPr>
            <a:r>
              <a:rPr lang="en-US" sz="2400" dirty="0" err="1" smtClean="0">
                <a:solidFill>
                  <a:schemeClr val="tx1"/>
                </a:solidFill>
                <a:latin typeface="Menlo"/>
              </a:rPr>
              <a:t>foo.</a:t>
            </a:r>
            <a:r>
              <a:rPr lang="en-US" sz="2400" dirty="0" err="1" smtClean="0">
                <a:solidFill>
                  <a:schemeClr val="accent4">
                    <a:lumMod val="75000"/>
                  </a:schemeClr>
                </a:solidFill>
                <a:latin typeface="Menlo"/>
              </a:rPr>
              <a:t>color</a:t>
            </a:r>
            <a:r>
              <a:rPr lang="en-US" sz="2400" dirty="0" smtClean="0">
                <a:solidFill>
                  <a:schemeClr val="tx1"/>
                </a:solidFill>
                <a:latin typeface="Menlo"/>
              </a:rPr>
              <a:t> = </a:t>
            </a:r>
            <a:r>
              <a:rPr lang="en-US" sz="2400" dirty="0" smtClean="0">
                <a:solidFill>
                  <a:schemeClr val="accent2">
                    <a:lumMod val="75000"/>
                  </a:schemeClr>
                </a:solidFill>
                <a:latin typeface="Menlo"/>
              </a:rPr>
              <a:t>“yellow”</a:t>
            </a:r>
            <a:r>
              <a:rPr lang="en-US" sz="2400" dirty="0" smtClean="0">
                <a:solidFill>
                  <a:schemeClr val="tx1"/>
                </a:solidFill>
                <a:latin typeface="Menlo"/>
              </a:rPr>
              <a:t>;</a:t>
            </a:r>
          </a:p>
          <a:p>
            <a:pPr>
              <a:spcBef>
                <a:spcPts val="0"/>
              </a:spcBef>
            </a:pPr>
            <a:r>
              <a:rPr lang="en-US" sz="2400" dirty="0" smtClean="0">
                <a:solidFill>
                  <a:schemeClr val="accent3">
                    <a:lumMod val="75000"/>
                  </a:schemeClr>
                </a:solidFill>
                <a:latin typeface="Menlo"/>
              </a:rPr>
              <a:t>console</a:t>
            </a:r>
            <a:r>
              <a:rPr lang="en-US" sz="2400" dirty="0" smtClean="0">
                <a:solidFill>
                  <a:schemeClr val="tx1"/>
                </a:solidFill>
                <a:latin typeface="Menlo"/>
              </a:rPr>
              <a:t>.</a:t>
            </a:r>
            <a:r>
              <a:rPr lang="en-US" sz="2400" dirty="0" smtClean="0">
                <a:solidFill>
                  <a:schemeClr val="accent1">
                    <a:lumMod val="75000"/>
                  </a:schemeClr>
                </a:solidFill>
                <a:latin typeface="Menlo"/>
              </a:rPr>
              <a:t>log</a:t>
            </a:r>
            <a:r>
              <a:rPr lang="en-US" sz="2400" dirty="0" smtClean="0">
                <a:solidFill>
                  <a:schemeClr val="tx1"/>
                </a:solidFill>
                <a:latin typeface="Menlo"/>
              </a:rPr>
              <a:t>( </a:t>
            </a:r>
            <a:r>
              <a:rPr lang="en-US" sz="2400" dirty="0" err="1" smtClean="0">
                <a:solidFill>
                  <a:schemeClr val="tx1"/>
                </a:solidFill>
                <a:latin typeface="Menlo"/>
              </a:rPr>
              <a:t>foo.</a:t>
            </a:r>
            <a:r>
              <a:rPr lang="en-US" sz="2400" dirty="0" err="1" smtClean="0">
                <a:solidFill>
                  <a:schemeClr val="accent4">
                    <a:lumMod val="75000"/>
                  </a:schemeClr>
                </a:solidFill>
                <a:latin typeface="Menlo"/>
              </a:rPr>
              <a:t>color</a:t>
            </a:r>
            <a:r>
              <a:rPr lang="en-US" sz="2400" dirty="0" smtClean="0">
                <a:solidFill>
                  <a:schemeClr val="tx1"/>
                </a:solidFill>
                <a:latin typeface="Menlo"/>
              </a:rPr>
              <a:t> ); //=&gt; undefined</a:t>
            </a:r>
            <a:endParaRPr lang="ru-RU" sz="2400" dirty="0" smtClean="0">
              <a:solidFill>
                <a:schemeClr val="tx1"/>
              </a:solidFill>
              <a:latin typeface="Menlo"/>
            </a:endParaRPr>
          </a:p>
          <a:p>
            <a:pPr>
              <a:spcBef>
                <a:spcPts val="0"/>
              </a:spcBef>
            </a:pPr>
            <a:r>
              <a:rPr lang="en-US" sz="2400" dirty="0">
                <a:solidFill>
                  <a:schemeClr val="accent3">
                    <a:lumMod val="75000"/>
                  </a:schemeClr>
                </a:solidFill>
                <a:latin typeface="Menlo"/>
              </a:rPr>
              <a:t>console</a:t>
            </a:r>
            <a:r>
              <a:rPr lang="en-US" sz="2400" dirty="0">
                <a:solidFill>
                  <a:schemeClr val="tx1"/>
                </a:solidFill>
                <a:latin typeface="Menlo"/>
              </a:rPr>
              <a:t>.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Menlo"/>
              </a:rPr>
              <a:t>log</a:t>
            </a:r>
            <a:r>
              <a:rPr lang="en-US" sz="2400" dirty="0" smtClean="0">
                <a:solidFill>
                  <a:schemeClr val="tx1"/>
                </a:solidFill>
                <a:latin typeface="Menlo"/>
              </a:rPr>
              <a:t>( </a:t>
            </a:r>
            <a:r>
              <a:rPr lang="en-US" sz="2400" dirty="0" err="1" smtClean="0">
                <a:solidFill>
                  <a:schemeClr val="tx1"/>
                </a:solidFill>
                <a:latin typeface="Menlo"/>
              </a:rPr>
              <a:t>foo.</a:t>
            </a:r>
            <a:r>
              <a:rPr lang="en-US" sz="2400" dirty="0" err="1" smtClean="0">
                <a:solidFill>
                  <a:schemeClr val="accent1">
                    <a:lumMod val="75000"/>
                  </a:schemeClr>
                </a:solidFill>
                <a:latin typeface="Menlo"/>
              </a:rPr>
              <a:t>toUpperCase</a:t>
            </a:r>
            <a:r>
              <a:rPr lang="en-US" sz="2400" dirty="0" smtClean="0">
                <a:solidFill>
                  <a:schemeClr val="tx1"/>
                </a:solidFill>
                <a:latin typeface="Menlo"/>
              </a:rPr>
              <a:t>() ) //=&gt; YELLOW</a:t>
            </a:r>
          </a:p>
          <a:p>
            <a:pPr>
              <a:spcBef>
                <a:spcPts val="0"/>
              </a:spcBef>
            </a:pPr>
            <a:endParaRPr lang="en-US" sz="2400" dirty="0" smtClean="0">
              <a:solidFill>
                <a:schemeClr val="tx1"/>
              </a:solidFill>
              <a:latin typeface="Menlo"/>
            </a:endParaRPr>
          </a:p>
          <a:p>
            <a:pPr>
              <a:spcBef>
                <a:spcPts val="0"/>
              </a:spcBef>
            </a:pPr>
            <a:endParaRPr lang="en-US" sz="2400" dirty="0">
              <a:solidFill>
                <a:schemeClr val="tx1"/>
              </a:solidFill>
              <a:latin typeface="Menlo"/>
            </a:endParaRPr>
          </a:p>
          <a:p>
            <a:pPr>
              <a:spcBef>
                <a:spcPts val="0"/>
              </a:spcBef>
            </a:pPr>
            <a:endParaRPr lang="en-US" sz="2400" dirty="0">
              <a:solidFill>
                <a:schemeClr val="tx1"/>
              </a:solidFill>
              <a:latin typeface="Menlo"/>
            </a:endParaRPr>
          </a:p>
          <a:p>
            <a:pPr>
              <a:spcBef>
                <a:spcPts val="0"/>
              </a:spcBef>
            </a:pPr>
            <a:r>
              <a:rPr lang="en-US" sz="2400" dirty="0" err="1" smtClean="0">
                <a:solidFill>
                  <a:schemeClr val="accent6">
                    <a:lumMod val="50000"/>
                  </a:schemeClr>
                </a:solidFill>
                <a:latin typeface="Menlo"/>
              </a:rPr>
              <a:t>var</a:t>
            </a:r>
            <a:r>
              <a:rPr lang="en-US" sz="2400" dirty="0" smtClean="0">
                <a:solidFill>
                  <a:schemeClr val="tx1"/>
                </a:solidFill>
                <a:latin typeface="Menlo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latin typeface="Menlo"/>
              </a:rPr>
              <a:t>isFalse</a:t>
            </a:r>
            <a:r>
              <a:rPr lang="en-US" sz="2400" dirty="0" smtClean="0">
                <a:solidFill>
                  <a:schemeClr val="tx1"/>
                </a:solidFill>
                <a:latin typeface="Menlo"/>
              </a:rPr>
              <a:t> = new </a:t>
            </a:r>
            <a:r>
              <a:rPr lang="en-US" sz="2400" dirty="0" smtClean="0">
                <a:solidFill>
                  <a:schemeClr val="accent3">
                    <a:lumMod val="75000"/>
                  </a:schemeClr>
                </a:solidFill>
                <a:latin typeface="Menlo"/>
              </a:rPr>
              <a:t>Boolean</a:t>
            </a:r>
            <a:r>
              <a:rPr lang="en-US" sz="2400" dirty="0" smtClean="0">
                <a:solidFill>
                  <a:schemeClr val="tx1"/>
                </a:solidFill>
                <a:latin typeface="Menlo"/>
              </a:rPr>
              <a:t>(</a:t>
            </a:r>
            <a:r>
              <a:rPr lang="en-US" sz="2400" dirty="0" smtClean="0">
                <a:solidFill>
                  <a:schemeClr val="accent4">
                    <a:lumMod val="75000"/>
                  </a:schemeClr>
                </a:solidFill>
                <a:latin typeface="Menlo"/>
              </a:rPr>
              <a:t>false</a:t>
            </a:r>
            <a:r>
              <a:rPr lang="en-US" sz="2400" dirty="0" smtClean="0">
                <a:solidFill>
                  <a:schemeClr val="tx1"/>
                </a:solidFill>
                <a:latin typeface="Menlo"/>
              </a:rPr>
              <a:t>);</a:t>
            </a:r>
          </a:p>
          <a:p>
            <a:pPr>
              <a:spcBef>
                <a:spcPts val="0"/>
              </a:spcBef>
            </a:pPr>
            <a:r>
              <a:rPr lang="en-US" sz="2400" dirty="0">
                <a:solidFill>
                  <a:schemeClr val="accent3">
                    <a:lumMod val="75000"/>
                  </a:schemeClr>
                </a:solidFill>
                <a:latin typeface="Menlo"/>
              </a:rPr>
              <a:t>console</a:t>
            </a:r>
            <a:r>
              <a:rPr lang="en-US" sz="2400" dirty="0">
                <a:solidFill>
                  <a:schemeClr val="tx1"/>
                </a:solidFill>
                <a:latin typeface="Menlo"/>
              </a:rPr>
              <a:t>.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Menlo"/>
              </a:rPr>
              <a:t>log</a:t>
            </a:r>
            <a:r>
              <a:rPr lang="en-US" sz="2400" dirty="0" smtClean="0">
                <a:solidFill>
                  <a:schemeClr val="tx1"/>
                </a:solidFill>
                <a:latin typeface="Menlo"/>
              </a:rPr>
              <a:t>( !! </a:t>
            </a:r>
            <a:r>
              <a:rPr lang="en-US" sz="2400" dirty="0" err="1" smtClean="0">
                <a:solidFill>
                  <a:schemeClr val="tx1"/>
                </a:solidFill>
                <a:latin typeface="Menlo"/>
              </a:rPr>
              <a:t>isFalse</a:t>
            </a:r>
            <a:r>
              <a:rPr lang="en-US" sz="2400" dirty="0" smtClean="0">
                <a:solidFill>
                  <a:schemeClr val="tx1"/>
                </a:solidFill>
                <a:latin typeface="Menlo"/>
              </a:rPr>
              <a:t> ); 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latin typeface="Menlo"/>
              </a:rPr>
              <a:t>//=&gt; true</a:t>
            </a:r>
          </a:p>
          <a:p>
            <a:pPr>
              <a:spcBef>
                <a:spcPts val="0"/>
              </a:spcBef>
            </a:pPr>
            <a:endParaRPr lang="en-US" sz="2400" dirty="0">
              <a:solidFill>
                <a:schemeClr val="tx1"/>
              </a:solidFill>
              <a:latin typeface="Menlo"/>
            </a:endParaRPr>
          </a:p>
          <a:p>
            <a:pPr>
              <a:spcBef>
                <a:spcPts val="0"/>
              </a:spcBef>
            </a:pPr>
            <a:endParaRPr lang="en-US" sz="2400" dirty="0" smtClean="0">
              <a:solidFill>
                <a:schemeClr val="tx1"/>
              </a:solidFill>
              <a:latin typeface="Menlo"/>
            </a:endParaRPr>
          </a:p>
          <a:p>
            <a:pPr>
              <a:spcBef>
                <a:spcPts val="0"/>
              </a:spcBef>
            </a:pPr>
            <a:endParaRPr lang="en-US" sz="2400" dirty="0">
              <a:solidFill>
                <a:schemeClr val="tx1"/>
              </a:solidFill>
              <a:latin typeface="Menlo"/>
            </a:endParaRPr>
          </a:p>
          <a:p>
            <a:pPr>
              <a:spcBef>
                <a:spcPts val="0"/>
              </a:spcBef>
            </a:pPr>
            <a:endParaRPr lang="ru-RU" sz="2400" dirty="0">
              <a:solidFill>
                <a:schemeClr val="bg1">
                  <a:lumMod val="50000"/>
                </a:schemeClr>
              </a:solidFill>
              <a:latin typeface="Menlo"/>
            </a:endParaRPr>
          </a:p>
          <a:p>
            <a:pPr>
              <a:spcBef>
                <a:spcPts val="0"/>
              </a:spcBef>
            </a:pPr>
            <a:endParaRPr lang="en-US" sz="2400" dirty="0" smtClean="0">
              <a:solidFill>
                <a:schemeClr val="bg1">
                  <a:lumMod val="50000"/>
                </a:schemeClr>
              </a:solidFill>
              <a:latin typeface="Menlo"/>
            </a:endParaRPr>
          </a:p>
          <a:p>
            <a:pPr>
              <a:spcBef>
                <a:spcPts val="0"/>
              </a:spcBef>
            </a:pPr>
            <a:endParaRPr lang="en-US" sz="2400" dirty="0">
              <a:solidFill>
                <a:schemeClr val="bg1">
                  <a:lumMod val="50000"/>
                </a:schemeClr>
              </a:solidFill>
              <a:latin typeface="Menlo"/>
            </a:endParaRPr>
          </a:p>
          <a:p>
            <a:pPr>
              <a:spcBef>
                <a:spcPts val="0"/>
              </a:spcBef>
            </a:pPr>
            <a:endParaRPr lang="en-US" sz="2400" dirty="0" smtClean="0">
              <a:solidFill>
                <a:schemeClr val="bg1">
                  <a:lumMod val="50000"/>
                </a:schemeClr>
              </a:solidFill>
              <a:latin typeface="Menlo"/>
            </a:endParaRPr>
          </a:p>
          <a:p>
            <a:pPr>
              <a:spcBef>
                <a:spcPts val="0"/>
              </a:spcBef>
            </a:pPr>
            <a:endParaRPr lang="en-US" sz="2400" dirty="0">
              <a:solidFill>
                <a:schemeClr val="tx1"/>
              </a:solidFill>
              <a:latin typeface="Menlo"/>
            </a:endParaRPr>
          </a:p>
          <a:p>
            <a:pPr>
              <a:spcBef>
                <a:spcPts val="0"/>
              </a:spcBef>
            </a:pPr>
            <a:endParaRPr lang="ru-RU" sz="2400" dirty="0" smtClean="0">
              <a:solidFill>
                <a:schemeClr val="tx1"/>
              </a:solidFill>
              <a:latin typeface="Menlo"/>
            </a:endParaRPr>
          </a:p>
          <a:p>
            <a:pPr>
              <a:spcBef>
                <a:spcPts val="0"/>
              </a:spcBef>
            </a:pPr>
            <a:endParaRPr lang="ru-RU" sz="2400" dirty="0" smtClean="0">
              <a:solidFill>
                <a:schemeClr val="bg1">
                  <a:lumMod val="50000"/>
                </a:schemeClr>
              </a:solidFill>
              <a:latin typeface="Menlo"/>
            </a:endParaRPr>
          </a:p>
          <a:p>
            <a:pPr>
              <a:spcBef>
                <a:spcPts val="0"/>
              </a:spcBef>
            </a:pPr>
            <a:endParaRPr lang="en-US" sz="2400" dirty="0" smtClean="0">
              <a:solidFill>
                <a:schemeClr val="bg1">
                  <a:lumMod val="50000"/>
                </a:schemeClr>
              </a:solidFill>
              <a:latin typeface="Menlo"/>
            </a:endParaRPr>
          </a:p>
          <a:p>
            <a:pPr>
              <a:spcBef>
                <a:spcPts val="0"/>
              </a:spcBef>
            </a:pPr>
            <a:endParaRPr lang="en-US" sz="2400" dirty="0">
              <a:solidFill>
                <a:schemeClr val="bg1">
                  <a:lumMod val="50000"/>
                </a:schemeClr>
              </a:solidFill>
              <a:latin typeface="Menlo"/>
            </a:endParaRPr>
          </a:p>
          <a:p>
            <a:pPr>
              <a:spcBef>
                <a:spcPts val="0"/>
              </a:spcBef>
            </a:pPr>
            <a:endParaRPr lang="en-US" sz="2400" dirty="0">
              <a:solidFill>
                <a:schemeClr val="bg1">
                  <a:lumMod val="50000"/>
                </a:schemeClr>
              </a:solidFill>
              <a:latin typeface="Menlo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2497" y="5000297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06777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97758" y="851337"/>
            <a:ext cx="11209283" cy="756745"/>
          </a:xfrm>
        </p:spPr>
        <p:txBody>
          <a:bodyPr/>
          <a:lstStyle/>
          <a:p>
            <a:pPr algn="l"/>
            <a:r>
              <a:rPr lang="ru-RU" sz="4800" b="1" dirty="0" smtClean="0">
                <a:solidFill>
                  <a:srgbClr val="EE7012"/>
                </a:solidFill>
                <a:latin typeface="Menlo"/>
              </a:rPr>
              <a:t>Изменение встроенных прототипов</a:t>
            </a:r>
            <a:endParaRPr lang="uk-UA" sz="4800" b="1" dirty="0">
              <a:solidFill>
                <a:srgbClr val="EE7012"/>
              </a:solidFill>
              <a:latin typeface="Menlo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897757" y="1996967"/>
            <a:ext cx="11209284" cy="6006661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sz="2400" dirty="0" err="1" smtClean="0">
                <a:solidFill>
                  <a:schemeClr val="accent3">
                    <a:lumMod val="75000"/>
                  </a:schemeClr>
                </a:solidFill>
                <a:latin typeface="Menlo"/>
              </a:rPr>
              <a:t>String</a:t>
            </a:r>
            <a:r>
              <a:rPr lang="en-US" sz="2400" dirty="0" err="1" smtClean="0">
                <a:solidFill>
                  <a:schemeClr val="tx1"/>
                </a:solidFill>
                <a:latin typeface="Menlo"/>
              </a:rPr>
              <a:t>.</a:t>
            </a:r>
            <a:r>
              <a:rPr lang="en-US" sz="2400" dirty="0" err="1" smtClean="0">
                <a:solidFill>
                  <a:schemeClr val="accent4">
                    <a:lumMod val="75000"/>
                  </a:schemeClr>
                </a:solidFill>
                <a:latin typeface="Menlo"/>
              </a:rPr>
              <a:t>prototype</a:t>
            </a:r>
            <a:r>
              <a:rPr lang="en-US" sz="2400" dirty="0" err="1" smtClean="0">
                <a:solidFill>
                  <a:schemeClr val="tx1"/>
                </a:solidFill>
                <a:latin typeface="Menlo"/>
              </a:rPr>
              <a:t>.</a:t>
            </a:r>
            <a:r>
              <a:rPr lang="en-US" sz="2400" dirty="0" err="1" smtClean="0">
                <a:solidFill>
                  <a:schemeClr val="accent1">
                    <a:lumMod val="75000"/>
                  </a:schemeClr>
                </a:solidFill>
                <a:latin typeface="Menlo"/>
              </a:rPr>
              <a:t>isAwesome</a:t>
            </a:r>
            <a:r>
              <a:rPr lang="en-US" sz="2400" dirty="0" smtClean="0">
                <a:solidFill>
                  <a:schemeClr val="tx1"/>
                </a:solidFill>
                <a:latin typeface="Menlo"/>
              </a:rPr>
              <a:t> = 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  <a:latin typeface="Menlo"/>
              </a:rPr>
              <a:t>function</a:t>
            </a:r>
            <a:r>
              <a:rPr lang="en-US" sz="2400" dirty="0" smtClean="0">
                <a:solidFill>
                  <a:schemeClr val="tx1"/>
                </a:solidFill>
                <a:latin typeface="Menlo"/>
              </a:rPr>
              <a:t>() {</a:t>
            </a:r>
          </a:p>
          <a:p>
            <a:pPr>
              <a:spcBef>
                <a:spcPts val="0"/>
              </a:spcBef>
            </a:pPr>
            <a:r>
              <a:rPr lang="en-US" sz="2400" dirty="0" smtClean="0">
                <a:solidFill>
                  <a:schemeClr val="tx1"/>
                </a:solidFill>
                <a:latin typeface="Menlo"/>
              </a:rPr>
              <a:t>	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  <a:latin typeface="Menlo"/>
              </a:rPr>
              <a:t>return</a:t>
            </a:r>
            <a:r>
              <a:rPr lang="en-US" sz="2400" dirty="0" smtClean="0">
                <a:solidFill>
                  <a:schemeClr val="tx1"/>
                </a:solidFill>
                <a:latin typeface="Menlo"/>
              </a:rPr>
              <a:t> </a:t>
            </a: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  <a:latin typeface="Menlo"/>
              </a:rPr>
              <a:t>this</a:t>
            </a:r>
            <a:r>
              <a:rPr lang="en-US" sz="2400" dirty="0" smtClean="0">
                <a:solidFill>
                  <a:schemeClr val="tx1"/>
                </a:solidFill>
                <a:latin typeface="Menlo"/>
              </a:rPr>
              <a:t> + </a:t>
            </a:r>
            <a:r>
              <a:rPr lang="en-US" sz="2400" dirty="0" smtClean="0">
                <a:solidFill>
                  <a:schemeClr val="accent2">
                    <a:lumMod val="75000"/>
                  </a:schemeClr>
                </a:solidFill>
                <a:latin typeface="Menlo"/>
              </a:rPr>
              <a:t>“ is awesome, dude!”</a:t>
            </a:r>
            <a:r>
              <a:rPr lang="en-US" sz="2400" dirty="0" smtClean="0">
                <a:solidFill>
                  <a:schemeClr val="tx1"/>
                </a:solidFill>
                <a:latin typeface="Menlo"/>
              </a:rPr>
              <a:t>;</a:t>
            </a:r>
            <a:endParaRPr lang="en-US" sz="2400" dirty="0">
              <a:solidFill>
                <a:schemeClr val="accent2">
                  <a:lumMod val="75000"/>
                </a:schemeClr>
              </a:solidFill>
              <a:latin typeface="Menlo"/>
            </a:endParaRPr>
          </a:p>
          <a:p>
            <a:pPr>
              <a:spcBef>
                <a:spcPts val="0"/>
              </a:spcBef>
            </a:pPr>
            <a:r>
              <a:rPr lang="en-US" sz="2400" dirty="0" smtClean="0">
                <a:solidFill>
                  <a:schemeClr val="tx1"/>
                </a:solidFill>
                <a:latin typeface="Menlo"/>
              </a:rPr>
              <a:t>};</a:t>
            </a:r>
          </a:p>
          <a:p>
            <a:pPr>
              <a:spcBef>
                <a:spcPts val="0"/>
              </a:spcBef>
            </a:pPr>
            <a:endParaRPr lang="en-US" sz="2400" dirty="0">
              <a:solidFill>
                <a:schemeClr val="tx1"/>
              </a:solidFill>
              <a:latin typeface="Menlo"/>
            </a:endParaRPr>
          </a:p>
          <a:p>
            <a:pPr>
              <a:spcBef>
                <a:spcPts val="0"/>
              </a:spcBef>
            </a:pPr>
            <a:r>
              <a:rPr lang="en-US" sz="2400" dirty="0" err="1" smtClean="0">
                <a:solidFill>
                  <a:schemeClr val="accent6">
                    <a:lumMod val="75000"/>
                  </a:schemeClr>
                </a:solidFill>
                <a:latin typeface="Menlo"/>
              </a:rPr>
              <a:t>var</a:t>
            </a:r>
            <a:r>
              <a:rPr lang="en-US" sz="2400" dirty="0" smtClean="0">
                <a:solidFill>
                  <a:schemeClr val="tx1"/>
                </a:solidFill>
                <a:latin typeface="Menlo"/>
              </a:rPr>
              <a:t> beer = </a:t>
            </a:r>
            <a:r>
              <a:rPr lang="en-US" sz="2400" dirty="0" smtClean="0">
                <a:solidFill>
                  <a:schemeClr val="accent2">
                    <a:lumMod val="75000"/>
                  </a:schemeClr>
                </a:solidFill>
                <a:latin typeface="Menlo"/>
              </a:rPr>
              <a:t>“Guinness”</a:t>
            </a:r>
            <a:r>
              <a:rPr lang="en-US" sz="2400" dirty="0" smtClean="0">
                <a:solidFill>
                  <a:schemeClr val="tx1"/>
                </a:solidFill>
                <a:latin typeface="Menlo"/>
              </a:rPr>
              <a:t>;</a:t>
            </a:r>
          </a:p>
          <a:p>
            <a:pPr>
              <a:spcBef>
                <a:spcPts val="0"/>
              </a:spcBef>
            </a:pPr>
            <a:r>
              <a:rPr lang="en-US" sz="2400" dirty="0" smtClean="0">
                <a:solidFill>
                  <a:schemeClr val="accent3">
                    <a:lumMod val="75000"/>
                  </a:schemeClr>
                </a:solidFill>
                <a:latin typeface="Menlo"/>
              </a:rPr>
              <a:t>console</a:t>
            </a:r>
            <a:r>
              <a:rPr lang="en-US" sz="2400" dirty="0" smtClean="0">
                <a:solidFill>
                  <a:schemeClr val="tx1"/>
                </a:solidFill>
                <a:latin typeface="Menlo"/>
              </a:rPr>
              <a:t>.</a:t>
            </a:r>
            <a:r>
              <a:rPr lang="en-US" sz="2400" dirty="0" smtClean="0">
                <a:solidFill>
                  <a:schemeClr val="accent1">
                    <a:lumMod val="75000"/>
                  </a:schemeClr>
                </a:solidFill>
                <a:latin typeface="Menlo"/>
              </a:rPr>
              <a:t>log</a:t>
            </a:r>
            <a:r>
              <a:rPr lang="en-US" sz="2400" dirty="0" smtClean="0">
                <a:solidFill>
                  <a:schemeClr val="tx1"/>
                </a:solidFill>
                <a:latin typeface="Menlo"/>
              </a:rPr>
              <a:t>( </a:t>
            </a:r>
            <a:r>
              <a:rPr lang="en-US" sz="2400" dirty="0" err="1" smtClean="0">
                <a:solidFill>
                  <a:schemeClr val="tx1"/>
                </a:solidFill>
                <a:latin typeface="Menlo"/>
              </a:rPr>
              <a:t>beer.isAwesome</a:t>
            </a:r>
            <a:r>
              <a:rPr lang="en-US" sz="2400" dirty="0" smtClean="0">
                <a:solidFill>
                  <a:schemeClr val="tx1"/>
                </a:solidFill>
                <a:latin typeface="Menlo"/>
              </a:rPr>
              <a:t>() ); 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latin typeface="Menlo"/>
              </a:rPr>
              <a:t>//=&gt; Guinness is awesome, dude!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Menlo"/>
            </a:endParaRPr>
          </a:p>
          <a:p>
            <a:pPr>
              <a:spcBef>
                <a:spcPts val="0"/>
              </a:spcBef>
            </a:pPr>
            <a:endParaRPr lang="en-US" sz="2400" dirty="0" smtClean="0">
              <a:solidFill>
                <a:schemeClr val="tx1"/>
              </a:solidFill>
              <a:latin typeface="Menlo"/>
            </a:endParaRPr>
          </a:p>
          <a:p>
            <a:pPr>
              <a:spcBef>
                <a:spcPts val="0"/>
              </a:spcBef>
            </a:pPr>
            <a:endParaRPr lang="en-US" sz="2400" dirty="0">
              <a:solidFill>
                <a:schemeClr val="tx1"/>
              </a:solidFill>
              <a:latin typeface="Menlo"/>
            </a:endParaRPr>
          </a:p>
          <a:p>
            <a:pPr>
              <a:spcBef>
                <a:spcPts val="0"/>
              </a:spcBef>
            </a:pPr>
            <a:endParaRPr lang="ru-RU" sz="2400" dirty="0">
              <a:solidFill>
                <a:schemeClr val="bg1">
                  <a:lumMod val="50000"/>
                </a:schemeClr>
              </a:solidFill>
              <a:latin typeface="Menlo"/>
            </a:endParaRPr>
          </a:p>
          <a:p>
            <a:pPr>
              <a:spcBef>
                <a:spcPts val="0"/>
              </a:spcBef>
            </a:pPr>
            <a:endParaRPr lang="en-US" sz="2400" dirty="0" smtClean="0">
              <a:solidFill>
                <a:schemeClr val="bg1">
                  <a:lumMod val="50000"/>
                </a:schemeClr>
              </a:solidFill>
              <a:latin typeface="Menlo"/>
            </a:endParaRPr>
          </a:p>
          <a:p>
            <a:pPr>
              <a:spcBef>
                <a:spcPts val="0"/>
              </a:spcBef>
            </a:pPr>
            <a:endParaRPr lang="en-US" sz="2400" dirty="0">
              <a:solidFill>
                <a:schemeClr val="bg1">
                  <a:lumMod val="50000"/>
                </a:schemeClr>
              </a:solidFill>
              <a:latin typeface="Menlo"/>
            </a:endParaRPr>
          </a:p>
          <a:p>
            <a:pPr>
              <a:spcBef>
                <a:spcPts val="0"/>
              </a:spcBef>
            </a:pPr>
            <a:endParaRPr lang="en-US" sz="2400" dirty="0" smtClean="0">
              <a:solidFill>
                <a:schemeClr val="bg1">
                  <a:lumMod val="50000"/>
                </a:schemeClr>
              </a:solidFill>
              <a:latin typeface="Menlo"/>
            </a:endParaRPr>
          </a:p>
          <a:p>
            <a:pPr>
              <a:spcBef>
                <a:spcPts val="0"/>
              </a:spcBef>
            </a:pPr>
            <a:endParaRPr lang="en-US" sz="2400" dirty="0">
              <a:solidFill>
                <a:schemeClr val="tx1"/>
              </a:solidFill>
              <a:latin typeface="Menlo"/>
            </a:endParaRPr>
          </a:p>
          <a:p>
            <a:pPr>
              <a:spcBef>
                <a:spcPts val="0"/>
              </a:spcBef>
            </a:pPr>
            <a:endParaRPr lang="ru-RU" sz="2400" dirty="0" smtClean="0">
              <a:solidFill>
                <a:schemeClr val="tx1"/>
              </a:solidFill>
              <a:latin typeface="Menlo"/>
            </a:endParaRPr>
          </a:p>
          <a:p>
            <a:pPr>
              <a:spcBef>
                <a:spcPts val="0"/>
              </a:spcBef>
            </a:pPr>
            <a:endParaRPr lang="ru-RU" sz="2400" dirty="0" smtClean="0">
              <a:solidFill>
                <a:schemeClr val="bg1">
                  <a:lumMod val="50000"/>
                </a:schemeClr>
              </a:solidFill>
              <a:latin typeface="Menlo"/>
            </a:endParaRPr>
          </a:p>
          <a:p>
            <a:pPr>
              <a:spcBef>
                <a:spcPts val="0"/>
              </a:spcBef>
            </a:pPr>
            <a:endParaRPr lang="en-US" sz="2400" dirty="0" smtClean="0">
              <a:solidFill>
                <a:schemeClr val="bg1">
                  <a:lumMod val="50000"/>
                </a:schemeClr>
              </a:solidFill>
              <a:latin typeface="Menlo"/>
            </a:endParaRPr>
          </a:p>
          <a:p>
            <a:pPr>
              <a:spcBef>
                <a:spcPts val="0"/>
              </a:spcBef>
            </a:pPr>
            <a:endParaRPr lang="en-US" sz="2400" dirty="0">
              <a:solidFill>
                <a:schemeClr val="bg1">
                  <a:lumMod val="50000"/>
                </a:schemeClr>
              </a:solidFill>
              <a:latin typeface="Menlo"/>
            </a:endParaRPr>
          </a:p>
          <a:p>
            <a:pPr>
              <a:spcBef>
                <a:spcPts val="0"/>
              </a:spcBef>
            </a:pPr>
            <a:endParaRPr lang="en-US" sz="2400" dirty="0">
              <a:solidFill>
                <a:schemeClr val="bg1">
                  <a:lumMod val="50000"/>
                </a:schemeClr>
              </a:solidFill>
              <a:latin typeface="Menlo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1689" y="4535313"/>
            <a:ext cx="1981419" cy="3051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65767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  <p:sp>
        <p:nvSpPr>
          <p:cNvPr id="28" name="Shape 28"/>
          <p:cNvSpPr/>
          <p:nvPr/>
        </p:nvSpPr>
        <p:spPr>
          <a:xfrm>
            <a:off x="533400" y="6238875"/>
            <a:ext cx="9370579" cy="1684338"/>
          </a:xfrm>
          <a:prstGeom prst="rect">
            <a:avLst/>
          </a:prstGeom>
          <a:solidFill>
            <a:srgbClr val="F7A11E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 defTabSz="584200">
              <a:defRPr sz="3600">
                <a:uFill>
                  <a:solidFill/>
                </a:u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29" name="Shape 29"/>
          <p:cNvSpPr/>
          <p:nvPr/>
        </p:nvSpPr>
        <p:spPr>
          <a:xfrm>
            <a:off x="879475" y="6712486"/>
            <a:ext cx="8712200" cy="6704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584200">
              <a:lnSpc>
                <a:spcPct val="90000"/>
              </a:lnSpc>
              <a:buClr>
                <a:srgbClr val="FFFFFF"/>
              </a:buClr>
              <a:buFont typeface="Helvetica Light"/>
              <a:defRPr sz="4100" b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  <a:uFillTx/>
              </a:defRPr>
            </a:pPr>
            <a:r>
              <a:rPr lang="ru-RU" sz="4100" b="1" dirty="0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Делаем свои «классы»</a:t>
            </a:r>
            <a:endParaRPr sz="4100" b="1" dirty="0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</p:txBody>
      </p:sp>
      <p:pic>
        <p:nvPicPr>
          <p:cNvPr id="30" name="pres_goit_template_01-7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31812" y="8537575"/>
            <a:ext cx="11939588" cy="37306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44914807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97758" y="851337"/>
            <a:ext cx="11209283" cy="756745"/>
          </a:xfrm>
        </p:spPr>
        <p:txBody>
          <a:bodyPr/>
          <a:lstStyle/>
          <a:p>
            <a:pPr algn="l"/>
            <a:r>
              <a:rPr lang="uk-UA" sz="4800" b="1" dirty="0" smtClean="0">
                <a:solidFill>
                  <a:srgbClr val="EE7012"/>
                </a:solidFill>
                <a:latin typeface="Menlo"/>
              </a:rPr>
              <a:t>Конструктор и </a:t>
            </a:r>
            <a:r>
              <a:rPr lang="uk-UA" sz="4800" b="1" dirty="0" err="1" smtClean="0">
                <a:solidFill>
                  <a:srgbClr val="EE7012"/>
                </a:solidFill>
                <a:latin typeface="Menlo"/>
              </a:rPr>
              <a:t>класс</a:t>
            </a:r>
            <a:r>
              <a:rPr lang="uk-UA" sz="4800" b="1" dirty="0" smtClean="0">
                <a:solidFill>
                  <a:srgbClr val="EE7012"/>
                </a:solidFill>
                <a:latin typeface="Menlo"/>
              </a:rPr>
              <a:t> через прототип</a:t>
            </a:r>
            <a:endParaRPr lang="uk-UA" sz="4800" b="1" dirty="0">
              <a:solidFill>
                <a:srgbClr val="EE7012"/>
              </a:solidFill>
              <a:latin typeface="Menlo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897758" y="1739462"/>
            <a:ext cx="11209283" cy="2937639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sz="2200" dirty="0" smtClean="0">
                <a:solidFill>
                  <a:schemeClr val="accent6">
                    <a:lumMod val="75000"/>
                  </a:schemeClr>
                </a:solidFill>
                <a:latin typeface="Menlo"/>
              </a:rPr>
              <a:t>function</a:t>
            </a:r>
            <a:r>
              <a:rPr lang="en-US" sz="2200" dirty="0" smtClean="0">
                <a:solidFill>
                  <a:schemeClr val="tx1"/>
                </a:solidFill>
                <a:latin typeface="Menlo"/>
              </a:rPr>
              <a:t> </a:t>
            </a:r>
            <a:r>
              <a:rPr lang="en-US" sz="2200" dirty="0" smtClean="0">
                <a:solidFill>
                  <a:schemeClr val="accent1">
                    <a:lumMod val="75000"/>
                  </a:schemeClr>
                </a:solidFill>
                <a:latin typeface="Menlo"/>
              </a:rPr>
              <a:t>Vehicle</a:t>
            </a:r>
            <a:r>
              <a:rPr lang="en-US" sz="2200" dirty="0" smtClean="0">
                <a:solidFill>
                  <a:schemeClr val="tx1"/>
                </a:solidFill>
                <a:latin typeface="Menlo"/>
              </a:rPr>
              <a:t> () {</a:t>
            </a:r>
          </a:p>
          <a:p>
            <a:pPr>
              <a:spcBef>
                <a:spcPts val="0"/>
              </a:spcBef>
            </a:pPr>
            <a:r>
              <a:rPr lang="en-US" sz="2200" dirty="0" smtClean="0">
                <a:solidFill>
                  <a:schemeClr val="tx1"/>
                </a:solidFill>
                <a:latin typeface="Menlo"/>
              </a:rPr>
              <a:t>	</a:t>
            </a:r>
            <a:r>
              <a:rPr lang="en-US" sz="2200" dirty="0" err="1" smtClean="0">
                <a:solidFill>
                  <a:schemeClr val="accent5">
                    <a:lumMod val="75000"/>
                  </a:schemeClr>
                </a:solidFill>
                <a:latin typeface="Menlo"/>
              </a:rPr>
              <a:t>this</a:t>
            </a:r>
            <a:r>
              <a:rPr lang="en-US" sz="2200" dirty="0" err="1" smtClean="0">
                <a:solidFill>
                  <a:schemeClr val="tx1"/>
                </a:solidFill>
                <a:latin typeface="Menlo"/>
              </a:rPr>
              <a:t>.</a:t>
            </a:r>
            <a:r>
              <a:rPr lang="en-US" sz="2200" dirty="0" err="1" smtClean="0">
                <a:solidFill>
                  <a:schemeClr val="accent1">
                    <a:lumMod val="75000"/>
                  </a:schemeClr>
                </a:solidFill>
                <a:latin typeface="Menlo"/>
              </a:rPr>
              <a:t>doNoize</a:t>
            </a:r>
            <a:r>
              <a:rPr lang="en-US" sz="2200" dirty="0" smtClean="0">
                <a:solidFill>
                  <a:schemeClr val="tx1"/>
                </a:solidFill>
                <a:latin typeface="Menlo"/>
              </a:rPr>
              <a:t> = </a:t>
            </a:r>
            <a:r>
              <a:rPr lang="en-US" sz="2200" dirty="0" smtClean="0">
                <a:solidFill>
                  <a:schemeClr val="accent6">
                    <a:lumMod val="75000"/>
                  </a:schemeClr>
                </a:solidFill>
                <a:latin typeface="Menlo"/>
              </a:rPr>
              <a:t>function</a:t>
            </a:r>
            <a:r>
              <a:rPr lang="en-US" sz="2200" dirty="0" smtClean="0">
                <a:solidFill>
                  <a:schemeClr val="tx1"/>
                </a:solidFill>
                <a:latin typeface="Menlo"/>
              </a:rPr>
              <a:t>() { </a:t>
            </a:r>
            <a:r>
              <a:rPr lang="en-US" sz="2200" dirty="0" smtClean="0">
                <a:solidFill>
                  <a:schemeClr val="accent3">
                    <a:lumMod val="75000"/>
                  </a:schemeClr>
                </a:solidFill>
                <a:latin typeface="Menlo"/>
              </a:rPr>
              <a:t>console</a:t>
            </a:r>
            <a:r>
              <a:rPr lang="en-US" sz="2200" dirty="0" smtClean="0">
                <a:solidFill>
                  <a:schemeClr val="tx1"/>
                </a:solidFill>
                <a:latin typeface="Menlo"/>
              </a:rPr>
              <a:t>.</a:t>
            </a:r>
            <a:r>
              <a:rPr lang="en-US" sz="2200" dirty="0" smtClean="0">
                <a:solidFill>
                  <a:schemeClr val="accent1">
                    <a:lumMod val="75000"/>
                  </a:schemeClr>
                </a:solidFill>
                <a:latin typeface="Menlo"/>
              </a:rPr>
              <a:t>log</a:t>
            </a:r>
            <a:r>
              <a:rPr lang="en-US" sz="2200" dirty="0" smtClean="0">
                <a:solidFill>
                  <a:schemeClr val="tx1"/>
                </a:solidFill>
                <a:latin typeface="Menlo"/>
              </a:rPr>
              <a:t>(</a:t>
            </a:r>
            <a:r>
              <a:rPr lang="en-US" sz="2200" dirty="0" smtClean="0">
                <a:solidFill>
                  <a:schemeClr val="accent2">
                    <a:lumMod val="75000"/>
                  </a:schemeClr>
                </a:solidFill>
                <a:latin typeface="Menlo"/>
              </a:rPr>
              <a:t>“</a:t>
            </a:r>
            <a:r>
              <a:rPr lang="en-US" sz="2200" dirty="0" err="1" smtClean="0">
                <a:solidFill>
                  <a:schemeClr val="accent2">
                    <a:lumMod val="75000"/>
                  </a:schemeClr>
                </a:solidFill>
                <a:latin typeface="Menlo"/>
              </a:rPr>
              <a:t>WooWoo</a:t>
            </a:r>
            <a:r>
              <a:rPr lang="en-US" sz="2200" dirty="0" smtClean="0">
                <a:solidFill>
                  <a:schemeClr val="accent2">
                    <a:lumMod val="75000"/>
                  </a:schemeClr>
                </a:solidFill>
                <a:latin typeface="Menlo"/>
              </a:rPr>
              <a:t>!”</a:t>
            </a:r>
            <a:r>
              <a:rPr lang="en-US" sz="2200" dirty="0" smtClean="0">
                <a:solidFill>
                  <a:schemeClr val="tx1"/>
                </a:solidFill>
                <a:latin typeface="Menlo"/>
              </a:rPr>
              <a:t>) };</a:t>
            </a:r>
          </a:p>
          <a:p>
            <a:pPr>
              <a:spcBef>
                <a:spcPts val="0"/>
              </a:spcBef>
            </a:pPr>
            <a:r>
              <a:rPr lang="en-US" sz="2200" dirty="0" smtClean="0">
                <a:solidFill>
                  <a:schemeClr val="tx1"/>
                </a:solidFill>
                <a:latin typeface="Menlo"/>
              </a:rPr>
              <a:t>}</a:t>
            </a:r>
          </a:p>
          <a:p>
            <a:pPr>
              <a:spcBef>
                <a:spcPts val="0"/>
              </a:spcBef>
            </a:pPr>
            <a:endParaRPr lang="ru-RU" sz="2200" dirty="0" smtClean="0">
              <a:solidFill>
                <a:schemeClr val="tx1"/>
              </a:solidFill>
              <a:latin typeface="Menlo"/>
            </a:endParaRPr>
          </a:p>
          <a:p>
            <a:pPr>
              <a:spcBef>
                <a:spcPts val="0"/>
              </a:spcBef>
            </a:pPr>
            <a:r>
              <a:rPr lang="en-US" sz="2200" dirty="0" err="1" smtClean="0">
                <a:solidFill>
                  <a:schemeClr val="accent6">
                    <a:lumMod val="75000"/>
                  </a:schemeClr>
                </a:solidFill>
                <a:latin typeface="Menlo"/>
              </a:rPr>
              <a:t>var</a:t>
            </a:r>
            <a:r>
              <a:rPr lang="en-US" sz="2200" dirty="0" smtClean="0">
                <a:solidFill>
                  <a:schemeClr val="tx1"/>
                </a:solidFill>
                <a:latin typeface="Menlo"/>
              </a:rPr>
              <a:t> Mazda = new </a:t>
            </a:r>
            <a:r>
              <a:rPr lang="en-US" sz="2200" dirty="0" smtClean="0">
                <a:solidFill>
                  <a:schemeClr val="accent3">
                    <a:lumMod val="75000"/>
                  </a:schemeClr>
                </a:solidFill>
                <a:latin typeface="Menlo"/>
              </a:rPr>
              <a:t>Vehicle</a:t>
            </a:r>
            <a:r>
              <a:rPr lang="en-US" sz="2200" dirty="0" smtClean="0">
                <a:solidFill>
                  <a:schemeClr val="tx1"/>
                </a:solidFill>
                <a:latin typeface="Menlo"/>
              </a:rPr>
              <a:t>, Toyota = new </a:t>
            </a:r>
            <a:r>
              <a:rPr lang="en-US" sz="2200" dirty="0" smtClean="0">
                <a:solidFill>
                  <a:schemeClr val="accent3">
                    <a:lumMod val="75000"/>
                  </a:schemeClr>
                </a:solidFill>
                <a:latin typeface="Menlo"/>
              </a:rPr>
              <a:t>Vehicle</a:t>
            </a:r>
            <a:r>
              <a:rPr lang="en-US" sz="2200" dirty="0" smtClean="0">
                <a:solidFill>
                  <a:schemeClr val="tx1"/>
                </a:solidFill>
                <a:latin typeface="Menlo"/>
              </a:rPr>
              <a:t>;</a:t>
            </a:r>
          </a:p>
          <a:p>
            <a:pPr>
              <a:spcBef>
                <a:spcPts val="0"/>
              </a:spcBef>
            </a:pPr>
            <a:endParaRPr lang="en-US" sz="2200" dirty="0" smtClean="0">
              <a:solidFill>
                <a:schemeClr val="tx1"/>
              </a:solidFill>
              <a:latin typeface="Menlo"/>
            </a:endParaRPr>
          </a:p>
          <a:p>
            <a:pPr>
              <a:spcBef>
                <a:spcPts val="0"/>
              </a:spcBef>
            </a:pPr>
            <a:r>
              <a:rPr lang="en-US" sz="2200" dirty="0">
                <a:solidFill>
                  <a:schemeClr val="accent3">
                    <a:lumMod val="75000"/>
                  </a:schemeClr>
                </a:solidFill>
                <a:latin typeface="Menlo"/>
              </a:rPr>
              <a:t>console</a:t>
            </a:r>
            <a:r>
              <a:rPr lang="en-US" sz="2200" dirty="0">
                <a:solidFill>
                  <a:schemeClr val="tx1"/>
                </a:solidFill>
                <a:latin typeface="Menlo"/>
              </a:rPr>
              <a:t>.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  <a:latin typeface="Menlo"/>
              </a:rPr>
              <a:t>log</a:t>
            </a:r>
            <a:r>
              <a:rPr lang="en-US" sz="2200" dirty="0" smtClean="0">
                <a:solidFill>
                  <a:schemeClr val="tx1"/>
                </a:solidFill>
                <a:latin typeface="Menlo"/>
              </a:rPr>
              <a:t>( </a:t>
            </a:r>
            <a:r>
              <a:rPr lang="en-US" sz="2200" dirty="0" err="1" smtClean="0">
                <a:solidFill>
                  <a:schemeClr val="tx1"/>
                </a:solidFill>
                <a:latin typeface="Menlo"/>
              </a:rPr>
              <a:t>Mazda.hasOwnProperty</a:t>
            </a:r>
            <a:r>
              <a:rPr lang="en-US" sz="2200" dirty="0" smtClean="0">
                <a:solidFill>
                  <a:schemeClr val="tx1"/>
                </a:solidFill>
                <a:latin typeface="Menlo"/>
              </a:rPr>
              <a:t>(</a:t>
            </a:r>
            <a:r>
              <a:rPr lang="en-US" sz="2200" dirty="0" smtClean="0">
                <a:solidFill>
                  <a:schemeClr val="accent2">
                    <a:lumMod val="75000"/>
                  </a:schemeClr>
                </a:solidFill>
                <a:latin typeface="Menlo"/>
              </a:rPr>
              <a:t>“</a:t>
            </a:r>
            <a:r>
              <a:rPr lang="en-US" sz="2200" dirty="0" err="1" smtClean="0">
                <a:solidFill>
                  <a:schemeClr val="accent2">
                    <a:lumMod val="75000"/>
                  </a:schemeClr>
                </a:solidFill>
                <a:latin typeface="Menlo"/>
              </a:rPr>
              <a:t>doNoize</a:t>
            </a:r>
            <a:r>
              <a:rPr lang="en-US" sz="2200" dirty="0" smtClean="0">
                <a:solidFill>
                  <a:schemeClr val="accent2">
                    <a:lumMod val="75000"/>
                  </a:schemeClr>
                </a:solidFill>
                <a:latin typeface="Menlo"/>
              </a:rPr>
              <a:t>”</a:t>
            </a:r>
            <a:r>
              <a:rPr lang="en-US" sz="2200" dirty="0" smtClean="0">
                <a:solidFill>
                  <a:schemeClr val="tx1"/>
                </a:solidFill>
                <a:latin typeface="Menlo"/>
              </a:rPr>
              <a:t>) ); </a:t>
            </a:r>
            <a:r>
              <a:rPr lang="en-US" sz="2200" dirty="0" smtClean="0">
                <a:solidFill>
                  <a:schemeClr val="bg1">
                    <a:lumMod val="50000"/>
                  </a:schemeClr>
                </a:solidFill>
                <a:latin typeface="Menlo"/>
              </a:rPr>
              <a:t>//=&gt; true</a:t>
            </a:r>
            <a:endParaRPr lang="en-US" sz="2200" dirty="0">
              <a:solidFill>
                <a:schemeClr val="bg1">
                  <a:lumMod val="50000"/>
                </a:schemeClr>
              </a:solidFill>
              <a:latin typeface="Menlo"/>
            </a:endParaRPr>
          </a:p>
          <a:p>
            <a:pPr>
              <a:spcBef>
                <a:spcPts val="0"/>
              </a:spcBef>
            </a:pPr>
            <a:r>
              <a:rPr lang="en-US" sz="2200" dirty="0">
                <a:solidFill>
                  <a:schemeClr val="accent3">
                    <a:lumMod val="75000"/>
                  </a:schemeClr>
                </a:solidFill>
                <a:latin typeface="Menlo"/>
              </a:rPr>
              <a:t>console</a:t>
            </a:r>
            <a:r>
              <a:rPr lang="en-US" sz="2200" dirty="0">
                <a:solidFill>
                  <a:schemeClr val="tx1"/>
                </a:solidFill>
                <a:latin typeface="Menlo"/>
              </a:rPr>
              <a:t>.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  <a:latin typeface="Menlo"/>
              </a:rPr>
              <a:t>log</a:t>
            </a:r>
            <a:r>
              <a:rPr lang="en-US" sz="2200" dirty="0" smtClean="0">
                <a:solidFill>
                  <a:schemeClr val="tx1"/>
                </a:solidFill>
                <a:latin typeface="Menlo"/>
              </a:rPr>
              <a:t>( </a:t>
            </a:r>
            <a:r>
              <a:rPr lang="en-US" sz="2200" dirty="0" err="1" smtClean="0">
                <a:solidFill>
                  <a:schemeClr val="tx1"/>
                </a:solidFill>
                <a:latin typeface="Menlo"/>
              </a:rPr>
              <a:t>Mazda.doNoize</a:t>
            </a:r>
            <a:r>
              <a:rPr lang="en-US" sz="2200" dirty="0" smtClean="0">
                <a:solidFill>
                  <a:schemeClr val="tx1"/>
                </a:solidFill>
                <a:latin typeface="Menlo"/>
              </a:rPr>
              <a:t> == </a:t>
            </a:r>
            <a:r>
              <a:rPr lang="en-US" sz="2200" dirty="0" err="1" smtClean="0">
                <a:solidFill>
                  <a:schemeClr val="tx1"/>
                </a:solidFill>
                <a:latin typeface="Menlo"/>
              </a:rPr>
              <a:t>Toyota.doNoize</a:t>
            </a:r>
            <a:r>
              <a:rPr lang="en-US" sz="2200" dirty="0" smtClean="0">
                <a:solidFill>
                  <a:schemeClr val="tx1"/>
                </a:solidFill>
                <a:latin typeface="Menlo"/>
              </a:rPr>
              <a:t> ); </a:t>
            </a:r>
            <a:r>
              <a:rPr lang="en-US" sz="2200" dirty="0" smtClean="0">
                <a:solidFill>
                  <a:schemeClr val="bg1">
                    <a:lumMod val="50000"/>
                  </a:schemeClr>
                </a:solidFill>
                <a:latin typeface="Menlo"/>
              </a:rPr>
              <a:t>//=&gt; false</a:t>
            </a:r>
          </a:p>
          <a:p>
            <a:pPr>
              <a:spcBef>
                <a:spcPts val="0"/>
              </a:spcBef>
            </a:pPr>
            <a:endParaRPr lang="en-US" sz="2400" dirty="0">
              <a:solidFill>
                <a:schemeClr val="tx1"/>
              </a:solidFill>
              <a:latin typeface="Menlo"/>
            </a:endParaRPr>
          </a:p>
          <a:p>
            <a:pPr>
              <a:spcBef>
                <a:spcPts val="0"/>
              </a:spcBef>
            </a:pPr>
            <a:endParaRPr lang="en-US" sz="2400" dirty="0">
              <a:solidFill>
                <a:schemeClr val="tx1"/>
              </a:solidFill>
              <a:latin typeface="Menlo"/>
            </a:endParaRPr>
          </a:p>
        </p:txBody>
      </p:sp>
      <p:sp>
        <p:nvSpPr>
          <p:cNvPr id="6" name="Text Placeholder 3"/>
          <p:cNvSpPr txBox="1">
            <a:spLocks/>
          </p:cNvSpPr>
          <p:nvPr/>
        </p:nvSpPr>
        <p:spPr>
          <a:xfrm>
            <a:off x="897758" y="4677099"/>
            <a:ext cx="11209283" cy="33107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/>
          <a:lstStyle>
            <a:lvl1pPr defTabSz="584200">
              <a:spcBef>
                <a:spcPts val="4200"/>
              </a:spcBef>
              <a:defRPr sz="3600">
                <a:uFill>
                  <a:solidFill/>
                </a:uFill>
                <a:latin typeface="+mn-lt"/>
                <a:ea typeface="+mn-ea"/>
                <a:cs typeface="+mn-cs"/>
                <a:sym typeface="Helvetica Light"/>
              </a:defRPr>
            </a:lvl1pPr>
            <a:lvl2pPr marL="228600" defTabSz="584200">
              <a:spcBef>
                <a:spcPts val="4200"/>
              </a:spcBef>
              <a:defRPr sz="3600">
                <a:uFill>
                  <a:solidFill/>
                </a:uFill>
                <a:latin typeface="+mn-lt"/>
                <a:ea typeface="+mn-ea"/>
                <a:cs typeface="+mn-cs"/>
                <a:sym typeface="Helvetica Light"/>
              </a:defRPr>
            </a:lvl2pPr>
            <a:lvl3pPr marL="457200" defTabSz="584200">
              <a:spcBef>
                <a:spcPts val="4200"/>
              </a:spcBef>
              <a:defRPr sz="3600">
                <a:uFill>
                  <a:solidFill/>
                </a:uFill>
                <a:latin typeface="+mn-lt"/>
                <a:ea typeface="+mn-ea"/>
                <a:cs typeface="+mn-cs"/>
                <a:sym typeface="Helvetica Light"/>
              </a:defRPr>
            </a:lvl3pPr>
            <a:lvl4pPr marL="685800" defTabSz="584200">
              <a:spcBef>
                <a:spcPts val="4200"/>
              </a:spcBef>
              <a:defRPr sz="3600">
                <a:uFill>
                  <a:solidFill/>
                </a:uFill>
                <a:latin typeface="+mn-lt"/>
                <a:ea typeface="+mn-ea"/>
                <a:cs typeface="+mn-cs"/>
                <a:sym typeface="Helvetica Light"/>
              </a:defRPr>
            </a:lvl4pPr>
            <a:lvl5pPr marL="914400" defTabSz="584200">
              <a:spcBef>
                <a:spcPts val="4200"/>
              </a:spcBef>
              <a:defRPr sz="3600">
                <a:uFill>
                  <a:solidFill/>
                </a:uFill>
                <a:latin typeface="+mn-lt"/>
                <a:ea typeface="+mn-ea"/>
                <a:cs typeface="+mn-cs"/>
                <a:sym typeface="Helvetica Light"/>
              </a:defRPr>
            </a:lvl5pPr>
            <a:lvl6pPr defTabSz="584200">
              <a:spcBef>
                <a:spcPts val="4200"/>
              </a:spcBef>
              <a:defRPr sz="3600">
                <a:uFill>
                  <a:solidFill/>
                </a:uFill>
                <a:latin typeface="+mn-lt"/>
                <a:ea typeface="+mn-ea"/>
                <a:cs typeface="+mn-cs"/>
                <a:sym typeface="Helvetica Light"/>
              </a:defRPr>
            </a:lvl6pPr>
            <a:lvl7pPr defTabSz="584200">
              <a:spcBef>
                <a:spcPts val="4200"/>
              </a:spcBef>
              <a:defRPr sz="3600">
                <a:uFill>
                  <a:solidFill/>
                </a:uFill>
                <a:latin typeface="+mn-lt"/>
                <a:ea typeface="+mn-ea"/>
                <a:cs typeface="+mn-cs"/>
                <a:sym typeface="Helvetica Light"/>
              </a:defRPr>
            </a:lvl7pPr>
            <a:lvl8pPr defTabSz="584200">
              <a:spcBef>
                <a:spcPts val="4200"/>
              </a:spcBef>
              <a:defRPr sz="3600">
                <a:uFill>
                  <a:solidFill/>
                </a:uFill>
                <a:latin typeface="+mn-lt"/>
                <a:ea typeface="+mn-ea"/>
                <a:cs typeface="+mn-cs"/>
                <a:sym typeface="Helvetica Light"/>
              </a:defRPr>
            </a:lvl8pPr>
            <a:lvl9pPr defTabSz="584200">
              <a:spcBef>
                <a:spcPts val="4200"/>
              </a:spcBef>
              <a:defRPr sz="3600">
                <a:uFill>
                  <a:solidFill/>
                </a:uFill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>
              <a:spcBef>
                <a:spcPts val="0"/>
              </a:spcBef>
            </a:pPr>
            <a:r>
              <a:rPr lang="en-US" sz="2200" dirty="0" smtClean="0">
                <a:solidFill>
                  <a:schemeClr val="bg1">
                    <a:lumMod val="50000"/>
                  </a:schemeClr>
                </a:solidFill>
                <a:latin typeface="Menlo"/>
              </a:rPr>
              <a:t>//=========================</a:t>
            </a:r>
            <a:endParaRPr lang="en-US" sz="2200" dirty="0">
              <a:solidFill>
                <a:schemeClr val="bg1">
                  <a:lumMod val="50000"/>
                </a:schemeClr>
              </a:solidFill>
              <a:latin typeface="Menlo"/>
            </a:endParaRPr>
          </a:p>
          <a:p>
            <a:pPr>
              <a:spcBef>
                <a:spcPts val="0"/>
              </a:spcBef>
            </a:pPr>
            <a:endParaRPr lang="en-US" sz="2200" dirty="0" smtClean="0">
              <a:solidFill>
                <a:schemeClr val="tx1"/>
              </a:solidFill>
              <a:latin typeface="Menlo"/>
            </a:endParaRPr>
          </a:p>
          <a:p>
            <a:pPr>
              <a:spcBef>
                <a:spcPts val="0"/>
              </a:spcBef>
            </a:pPr>
            <a:r>
              <a:rPr lang="en-US" sz="2200" dirty="0" smtClean="0">
                <a:solidFill>
                  <a:schemeClr val="accent6">
                    <a:lumMod val="75000"/>
                  </a:schemeClr>
                </a:solidFill>
                <a:latin typeface="Menlo"/>
              </a:rPr>
              <a:t>function</a:t>
            </a:r>
            <a:r>
              <a:rPr lang="en-US" sz="2200" dirty="0" smtClean="0">
                <a:solidFill>
                  <a:schemeClr val="tx1"/>
                </a:solidFill>
                <a:latin typeface="Menlo"/>
              </a:rPr>
              <a:t> </a:t>
            </a:r>
            <a:r>
              <a:rPr lang="en-US" sz="2200" dirty="0" smtClean="0">
                <a:solidFill>
                  <a:schemeClr val="accent1">
                    <a:lumMod val="75000"/>
                  </a:schemeClr>
                </a:solidFill>
                <a:latin typeface="Menlo"/>
              </a:rPr>
              <a:t>Vehicle</a:t>
            </a:r>
            <a:r>
              <a:rPr lang="en-US" sz="2200" dirty="0" smtClean="0">
                <a:solidFill>
                  <a:schemeClr val="tx1"/>
                </a:solidFill>
                <a:latin typeface="Menlo"/>
              </a:rPr>
              <a:t> () {}</a:t>
            </a:r>
            <a:endParaRPr lang="ru-RU" sz="2200" dirty="0" smtClean="0">
              <a:solidFill>
                <a:schemeClr val="tx1"/>
              </a:solidFill>
              <a:latin typeface="Menlo"/>
            </a:endParaRPr>
          </a:p>
          <a:p>
            <a:pPr>
              <a:spcBef>
                <a:spcPts val="0"/>
              </a:spcBef>
            </a:pPr>
            <a:endParaRPr lang="en-US" sz="2200" dirty="0" smtClean="0">
              <a:solidFill>
                <a:schemeClr val="tx1"/>
              </a:solidFill>
              <a:latin typeface="Menlo"/>
            </a:endParaRPr>
          </a:p>
          <a:p>
            <a:pPr>
              <a:spcBef>
                <a:spcPts val="0"/>
              </a:spcBef>
            </a:pPr>
            <a:r>
              <a:rPr lang="en-US" sz="2200" dirty="0" err="1" smtClean="0">
                <a:solidFill>
                  <a:schemeClr val="accent3">
                    <a:lumMod val="75000"/>
                  </a:schemeClr>
                </a:solidFill>
                <a:latin typeface="Menlo"/>
              </a:rPr>
              <a:t>Vehicle</a:t>
            </a:r>
            <a:r>
              <a:rPr lang="en-US" sz="2200" dirty="0" err="1" smtClean="0">
                <a:solidFill>
                  <a:schemeClr val="tx1"/>
                </a:solidFill>
                <a:latin typeface="Menlo"/>
              </a:rPr>
              <a:t>.</a:t>
            </a:r>
            <a:r>
              <a:rPr lang="en-US" sz="2200" dirty="0" err="1" smtClean="0">
                <a:solidFill>
                  <a:schemeClr val="accent4">
                    <a:lumMod val="75000"/>
                  </a:schemeClr>
                </a:solidFill>
                <a:latin typeface="Menlo"/>
              </a:rPr>
              <a:t>prototype</a:t>
            </a:r>
            <a:r>
              <a:rPr lang="en-US" sz="2200" dirty="0" err="1" smtClean="0">
                <a:solidFill>
                  <a:schemeClr val="tx1"/>
                </a:solidFill>
                <a:latin typeface="Menlo"/>
              </a:rPr>
              <a:t>.</a:t>
            </a:r>
            <a:r>
              <a:rPr lang="en-US" sz="2200" dirty="0" err="1" smtClean="0">
                <a:solidFill>
                  <a:schemeClr val="accent1">
                    <a:lumMod val="75000"/>
                  </a:schemeClr>
                </a:solidFill>
                <a:latin typeface="Menlo"/>
              </a:rPr>
              <a:t>doNoize</a:t>
            </a:r>
            <a:r>
              <a:rPr lang="en-US" sz="2200" dirty="0" smtClean="0">
                <a:solidFill>
                  <a:schemeClr val="tx1"/>
                </a:solidFill>
                <a:latin typeface="Menlo"/>
              </a:rPr>
              <a:t> = </a:t>
            </a:r>
            <a:r>
              <a:rPr lang="en-US" sz="2200" dirty="0" smtClean="0">
                <a:solidFill>
                  <a:schemeClr val="accent6">
                    <a:lumMod val="75000"/>
                  </a:schemeClr>
                </a:solidFill>
                <a:latin typeface="Menlo"/>
              </a:rPr>
              <a:t>function</a:t>
            </a:r>
            <a:r>
              <a:rPr lang="en-US" sz="2200" dirty="0" smtClean="0">
                <a:solidFill>
                  <a:schemeClr val="tx1"/>
                </a:solidFill>
                <a:latin typeface="Menlo"/>
              </a:rPr>
              <a:t>() {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  <a:latin typeface="Menlo"/>
              </a:rPr>
              <a:t>console</a:t>
            </a:r>
            <a:r>
              <a:rPr lang="en-US" sz="2200" dirty="0">
                <a:solidFill>
                  <a:schemeClr val="tx1"/>
                </a:solidFill>
                <a:latin typeface="Menlo"/>
              </a:rPr>
              <a:t>.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  <a:latin typeface="Menlo"/>
              </a:rPr>
              <a:t>log</a:t>
            </a:r>
            <a:r>
              <a:rPr lang="en-US" sz="2200" dirty="0" smtClean="0">
                <a:solidFill>
                  <a:schemeClr val="tx1"/>
                </a:solidFill>
                <a:latin typeface="Menlo"/>
              </a:rPr>
              <a:t>(“</a:t>
            </a:r>
            <a:r>
              <a:rPr lang="en-US" sz="2200" dirty="0" err="1">
                <a:solidFill>
                  <a:schemeClr val="tx1"/>
                </a:solidFill>
                <a:latin typeface="Menlo"/>
              </a:rPr>
              <a:t>WooWoo</a:t>
            </a:r>
            <a:r>
              <a:rPr lang="en-US" sz="2200" dirty="0" smtClean="0">
                <a:solidFill>
                  <a:schemeClr val="tx1"/>
                </a:solidFill>
                <a:latin typeface="Menlo"/>
              </a:rPr>
              <a:t>!”) }</a:t>
            </a:r>
          </a:p>
          <a:p>
            <a:pPr>
              <a:spcBef>
                <a:spcPts val="0"/>
              </a:spcBef>
            </a:pPr>
            <a:endParaRPr lang="en-US" sz="2200" dirty="0" smtClean="0">
              <a:solidFill>
                <a:schemeClr val="tx1"/>
              </a:solidFill>
              <a:latin typeface="Menlo"/>
            </a:endParaRPr>
          </a:p>
          <a:p>
            <a:pPr>
              <a:spcBef>
                <a:spcPts val="0"/>
              </a:spcBef>
            </a:pPr>
            <a:r>
              <a:rPr lang="en-US" sz="2200" dirty="0" err="1" smtClean="0">
                <a:solidFill>
                  <a:schemeClr val="accent6">
                    <a:lumMod val="75000"/>
                  </a:schemeClr>
                </a:solidFill>
                <a:latin typeface="Menlo"/>
              </a:rPr>
              <a:t>var</a:t>
            </a:r>
            <a:r>
              <a:rPr lang="en-US" sz="2200" dirty="0" smtClean="0">
                <a:solidFill>
                  <a:schemeClr val="tx1"/>
                </a:solidFill>
                <a:latin typeface="Menlo"/>
              </a:rPr>
              <a:t> Mazda = new </a:t>
            </a:r>
            <a:r>
              <a:rPr lang="en-US" sz="2200" dirty="0" smtClean="0">
                <a:solidFill>
                  <a:schemeClr val="accent3">
                    <a:lumMod val="75000"/>
                  </a:schemeClr>
                </a:solidFill>
                <a:latin typeface="Menlo"/>
              </a:rPr>
              <a:t>Vehicle</a:t>
            </a:r>
            <a:r>
              <a:rPr lang="en-US" sz="2200" dirty="0" smtClean="0">
                <a:solidFill>
                  <a:schemeClr val="tx1"/>
                </a:solidFill>
                <a:latin typeface="Menlo"/>
              </a:rPr>
              <a:t>, Toyota = new </a:t>
            </a:r>
            <a:r>
              <a:rPr lang="en-US" sz="2200" dirty="0" smtClean="0">
                <a:solidFill>
                  <a:schemeClr val="accent3">
                    <a:lumMod val="75000"/>
                  </a:schemeClr>
                </a:solidFill>
                <a:latin typeface="Menlo"/>
              </a:rPr>
              <a:t>Vehicle</a:t>
            </a:r>
            <a:r>
              <a:rPr lang="en-US" sz="2200" dirty="0" smtClean="0">
                <a:solidFill>
                  <a:schemeClr val="tx1"/>
                </a:solidFill>
                <a:latin typeface="Menlo"/>
              </a:rPr>
              <a:t>;</a:t>
            </a:r>
          </a:p>
          <a:p>
            <a:pPr>
              <a:spcBef>
                <a:spcPts val="0"/>
              </a:spcBef>
            </a:pPr>
            <a:endParaRPr lang="en-US" sz="2200" dirty="0" smtClean="0">
              <a:solidFill>
                <a:schemeClr val="tx1"/>
              </a:solidFill>
              <a:latin typeface="Menlo"/>
            </a:endParaRPr>
          </a:p>
          <a:p>
            <a:pPr>
              <a:spcBef>
                <a:spcPts val="0"/>
              </a:spcBef>
            </a:pPr>
            <a:r>
              <a:rPr lang="en-US" sz="2200" dirty="0">
                <a:solidFill>
                  <a:schemeClr val="accent3">
                    <a:lumMod val="75000"/>
                  </a:schemeClr>
                </a:solidFill>
                <a:latin typeface="Menlo"/>
              </a:rPr>
              <a:t>console</a:t>
            </a:r>
            <a:r>
              <a:rPr lang="en-US" sz="2200" dirty="0">
                <a:solidFill>
                  <a:schemeClr val="tx1"/>
                </a:solidFill>
                <a:latin typeface="Menlo"/>
              </a:rPr>
              <a:t>.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  <a:latin typeface="Menlo"/>
              </a:rPr>
              <a:t>log</a:t>
            </a:r>
            <a:r>
              <a:rPr lang="en-US" sz="2200" dirty="0" smtClean="0">
                <a:solidFill>
                  <a:schemeClr val="tx1"/>
                </a:solidFill>
                <a:latin typeface="Menlo"/>
              </a:rPr>
              <a:t>( </a:t>
            </a:r>
            <a:r>
              <a:rPr lang="en-US" sz="2200" dirty="0" err="1">
                <a:solidFill>
                  <a:schemeClr val="tx1"/>
                </a:solidFill>
                <a:latin typeface="Menlo"/>
              </a:rPr>
              <a:t>Mazda.hasOwnProperty</a:t>
            </a:r>
            <a:r>
              <a:rPr lang="en-US" sz="2200" dirty="0">
                <a:solidFill>
                  <a:schemeClr val="tx1"/>
                </a:solidFill>
                <a:latin typeface="Menlo"/>
              </a:rPr>
              <a:t>(</a:t>
            </a:r>
            <a:r>
              <a:rPr lang="en-US" sz="2200" dirty="0">
                <a:solidFill>
                  <a:schemeClr val="accent2">
                    <a:lumMod val="75000"/>
                  </a:schemeClr>
                </a:solidFill>
                <a:latin typeface="Menlo"/>
              </a:rPr>
              <a:t>“</a:t>
            </a:r>
            <a:r>
              <a:rPr lang="en-US" sz="2200" dirty="0" err="1">
                <a:solidFill>
                  <a:schemeClr val="accent2">
                    <a:lumMod val="75000"/>
                  </a:schemeClr>
                </a:solidFill>
                <a:latin typeface="Menlo"/>
              </a:rPr>
              <a:t>doNoize</a:t>
            </a:r>
            <a:r>
              <a:rPr lang="en-US" sz="2200" dirty="0">
                <a:solidFill>
                  <a:schemeClr val="accent2">
                    <a:lumMod val="75000"/>
                  </a:schemeClr>
                </a:solidFill>
                <a:latin typeface="Menlo"/>
              </a:rPr>
              <a:t>”</a:t>
            </a:r>
            <a:r>
              <a:rPr lang="en-US" sz="2200" dirty="0">
                <a:solidFill>
                  <a:schemeClr val="tx1"/>
                </a:solidFill>
                <a:latin typeface="Menlo"/>
              </a:rPr>
              <a:t>) ); </a:t>
            </a:r>
            <a:r>
              <a:rPr lang="en-US" sz="2200" dirty="0">
                <a:solidFill>
                  <a:schemeClr val="bg1">
                    <a:lumMod val="50000"/>
                  </a:schemeClr>
                </a:solidFill>
                <a:latin typeface="Menlo"/>
              </a:rPr>
              <a:t>//=&gt; </a:t>
            </a:r>
            <a:r>
              <a:rPr lang="en-US" sz="2200" dirty="0" smtClean="0">
                <a:solidFill>
                  <a:schemeClr val="bg1">
                    <a:lumMod val="50000"/>
                  </a:schemeClr>
                </a:solidFill>
                <a:latin typeface="Menlo"/>
              </a:rPr>
              <a:t>false</a:t>
            </a:r>
            <a:endParaRPr lang="en-US" sz="2200" dirty="0">
              <a:solidFill>
                <a:schemeClr val="bg1">
                  <a:lumMod val="50000"/>
                </a:schemeClr>
              </a:solidFill>
              <a:latin typeface="Menlo"/>
            </a:endParaRPr>
          </a:p>
          <a:p>
            <a:pPr>
              <a:spcBef>
                <a:spcPts val="0"/>
              </a:spcBef>
            </a:pPr>
            <a:r>
              <a:rPr lang="en-US" sz="2200" dirty="0">
                <a:solidFill>
                  <a:schemeClr val="accent3">
                    <a:lumMod val="75000"/>
                  </a:schemeClr>
                </a:solidFill>
                <a:latin typeface="Menlo"/>
              </a:rPr>
              <a:t>console</a:t>
            </a:r>
            <a:r>
              <a:rPr lang="en-US" sz="2200" dirty="0">
                <a:solidFill>
                  <a:schemeClr val="tx1"/>
                </a:solidFill>
                <a:latin typeface="Menlo"/>
              </a:rPr>
              <a:t>.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  <a:latin typeface="Menlo"/>
              </a:rPr>
              <a:t>log</a:t>
            </a:r>
            <a:r>
              <a:rPr lang="en-US" sz="2200" dirty="0" smtClean="0">
                <a:solidFill>
                  <a:schemeClr val="tx1"/>
                </a:solidFill>
                <a:latin typeface="Menlo"/>
              </a:rPr>
              <a:t>( </a:t>
            </a:r>
            <a:r>
              <a:rPr lang="en-US" sz="2200" dirty="0" err="1" smtClean="0">
                <a:solidFill>
                  <a:schemeClr val="tx1"/>
                </a:solidFill>
                <a:latin typeface="Menlo"/>
              </a:rPr>
              <a:t>Mazda.doNoize</a:t>
            </a:r>
            <a:r>
              <a:rPr lang="en-US" sz="2200" dirty="0" smtClean="0">
                <a:solidFill>
                  <a:schemeClr val="tx1"/>
                </a:solidFill>
                <a:latin typeface="Menlo"/>
              </a:rPr>
              <a:t> == </a:t>
            </a:r>
            <a:r>
              <a:rPr lang="en-US" sz="2200" dirty="0" err="1" smtClean="0">
                <a:solidFill>
                  <a:schemeClr val="tx1"/>
                </a:solidFill>
                <a:latin typeface="Menlo"/>
              </a:rPr>
              <a:t>Toyota.doNoize</a:t>
            </a:r>
            <a:r>
              <a:rPr lang="en-US" sz="2200" dirty="0" smtClean="0">
                <a:solidFill>
                  <a:schemeClr val="tx1"/>
                </a:solidFill>
                <a:latin typeface="Menlo"/>
              </a:rPr>
              <a:t> ); </a:t>
            </a:r>
            <a:r>
              <a:rPr lang="en-US" sz="2200" dirty="0" smtClean="0">
                <a:solidFill>
                  <a:schemeClr val="bg1">
                    <a:lumMod val="50000"/>
                  </a:schemeClr>
                </a:solidFill>
                <a:latin typeface="Menlo"/>
              </a:rPr>
              <a:t>//=&gt; true</a:t>
            </a:r>
          </a:p>
          <a:p>
            <a:pPr>
              <a:spcBef>
                <a:spcPts val="0"/>
              </a:spcBef>
            </a:pPr>
            <a:endParaRPr lang="en-US" sz="2400" dirty="0" smtClean="0">
              <a:solidFill>
                <a:schemeClr val="tx1"/>
              </a:solidFill>
              <a:latin typeface="Menlo"/>
            </a:endParaRPr>
          </a:p>
          <a:p>
            <a:pPr>
              <a:spcBef>
                <a:spcPts val="0"/>
              </a:spcBef>
            </a:pPr>
            <a:endParaRPr lang="en-US" sz="2400" dirty="0">
              <a:solidFill>
                <a:schemeClr val="tx1"/>
              </a:solidFill>
              <a:latin typeface="Menlo"/>
            </a:endParaRPr>
          </a:p>
        </p:txBody>
      </p:sp>
    </p:spTree>
    <p:extLst>
      <p:ext uri="{BB962C8B-B14F-4D97-AF65-F5344CB8AC3E}">
        <p14:creationId xmlns:p14="http://schemas.microsoft.com/office/powerpoint/2010/main" val="295441920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  <p:sp>
        <p:nvSpPr>
          <p:cNvPr id="28" name="Shape 28"/>
          <p:cNvSpPr/>
          <p:nvPr/>
        </p:nvSpPr>
        <p:spPr>
          <a:xfrm>
            <a:off x="533400" y="6238875"/>
            <a:ext cx="9370579" cy="1684338"/>
          </a:xfrm>
          <a:prstGeom prst="rect">
            <a:avLst/>
          </a:prstGeom>
          <a:solidFill>
            <a:srgbClr val="F7A11E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 defTabSz="584200">
              <a:defRPr sz="3600">
                <a:uFill>
                  <a:solidFill/>
                </a:u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29" name="Shape 29"/>
          <p:cNvSpPr/>
          <p:nvPr/>
        </p:nvSpPr>
        <p:spPr>
          <a:xfrm>
            <a:off x="879475" y="6712486"/>
            <a:ext cx="8712200" cy="6704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584200">
              <a:lnSpc>
                <a:spcPct val="90000"/>
              </a:lnSpc>
              <a:buClr>
                <a:srgbClr val="FFFFFF"/>
              </a:buClr>
              <a:buFont typeface="Helvetica Light"/>
              <a:defRPr sz="4100" b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  <a:uFillTx/>
              </a:defRPr>
            </a:pPr>
            <a:r>
              <a:rPr lang="ru-RU" sz="4100" b="1" dirty="0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Наследование</a:t>
            </a:r>
            <a:endParaRPr sz="4100" b="1" dirty="0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</p:txBody>
      </p:sp>
      <p:pic>
        <p:nvPicPr>
          <p:cNvPr id="30" name="pres_goit_template_01-7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31812" y="8537575"/>
            <a:ext cx="11939588" cy="37306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70147634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res_goit_template_01-5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  <p:sp>
        <p:nvSpPr>
          <p:cNvPr id="24" name="Shape 24"/>
          <p:cNvSpPr>
            <a:spLocks noGrp="1"/>
          </p:cNvSpPr>
          <p:nvPr>
            <p:ph type="title"/>
          </p:nvPr>
        </p:nvSpPr>
        <p:spPr>
          <a:xfrm>
            <a:off x="1089818" y="990600"/>
            <a:ext cx="11252201" cy="723900"/>
          </a:xfrm>
          <a:prstGeom prst="rect">
            <a:avLst/>
          </a:prstGeom>
        </p:spPr>
        <p:txBody>
          <a:bodyPr anchor="b"/>
          <a:lstStyle>
            <a:lvl1pPr algn="l">
              <a:defRPr sz="4800" b="1">
                <a:solidFill>
                  <a:srgbClr val="FF8100"/>
                </a:solidFill>
                <a:uFill>
                  <a:solidFill>
                    <a:srgbClr val="FF8100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  <a:uFillTx/>
              </a:defRPr>
            </a:pPr>
            <a:r>
              <a:rPr sz="4800" b="1">
                <a:solidFill>
                  <a:srgbClr val="FF8100"/>
                </a:solidFill>
                <a:uFill>
                  <a:solidFill>
                    <a:srgbClr val="FF8100"/>
                  </a:solidFill>
                </a:uFill>
              </a:rPr>
              <a:t>План занятия</a:t>
            </a:r>
          </a:p>
        </p:txBody>
      </p:sp>
      <p:sp>
        <p:nvSpPr>
          <p:cNvPr id="25" name="Shape 25"/>
          <p:cNvSpPr/>
          <p:nvPr/>
        </p:nvSpPr>
        <p:spPr>
          <a:xfrm>
            <a:off x="1166018" y="2468148"/>
            <a:ext cx="11099801" cy="59862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>
            <a:spAutoFit/>
          </a:bodyPr>
          <a:lstStyle/>
          <a:p>
            <a:pPr marL="342900" lvl="0" indent="-342900" defTabSz="431800">
              <a:spcBef>
                <a:spcPts val="900"/>
              </a:spcBef>
              <a:buClr>
                <a:srgbClr val="FF2600"/>
              </a:buClr>
              <a:buSzPct val="100000"/>
              <a:buChar char="•"/>
              <a:defRPr sz="1800"/>
            </a:pPr>
            <a:r>
              <a:rPr lang="ru-RU" sz="3600" dirty="0" smtClean="0">
                <a:uFill>
                  <a:solidFill/>
                </a:uFill>
                <a:latin typeface="Arial"/>
                <a:ea typeface="Arial"/>
                <a:cs typeface="Arial"/>
                <a:sym typeface="Arial"/>
              </a:rPr>
              <a:t>Объект прототип</a:t>
            </a:r>
            <a:endParaRPr sz="3600" dirty="0">
              <a:uFill>
                <a:solidFill/>
              </a:uFill>
              <a:latin typeface="Arial"/>
              <a:ea typeface="Arial"/>
              <a:cs typeface="Arial"/>
              <a:sym typeface="Arial"/>
            </a:endParaRPr>
          </a:p>
          <a:p>
            <a:pPr marL="342900" lvl="0" indent="-342900" defTabSz="431800">
              <a:spcBef>
                <a:spcPts val="900"/>
              </a:spcBef>
              <a:buClr>
                <a:srgbClr val="FF2600"/>
              </a:buClr>
              <a:buSzPct val="100000"/>
              <a:buChar char="•"/>
              <a:defRPr sz="1800"/>
            </a:pPr>
            <a:r>
              <a:rPr lang="en-US" sz="3600" dirty="0" err="1" smtClean="0">
                <a:uFill>
                  <a:solidFill/>
                </a:uFill>
                <a:latin typeface="Arial"/>
                <a:ea typeface="Arial"/>
                <a:cs typeface="Arial"/>
                <a:sym typeface="Arial"/>
              </a:rPr>
              <a:t>F.prototype</a:t>
            </a:r>
            <a:r>
              <a:rPr lang="en-US" sz="3600" dirty="0" smtClean="0">
                <a:uFill>
                  <a:solidFill/>
                </a:u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ru-RU" sz="3600" dirty="0" smtClean="0">
                <a:uFill>
                  <a:solidFill/>
                </a:uFill>
                <a:latin typeface="Arial"/>
                <a:ea typeface="Arial"/>
                <a:cs typeface="Arial"/>
                <a:sym typeface="Arial"/>
              </a:rPr>
              <a:t>и </a:t>
            </a:r>
            <a:r>
              <a:rPr lang="en-US" sz="3600" dirty="0" smtClean="0">
                <a:uFill>
                  <a:solidFill/>
                </a:uFill>
                <a:latin typeface="Arial"/>
                <a:ea typeface="Arial"/>
                <a:cs typeface="Arial"/>
                <a:sym typeface="Arial"/>
              </a:rPr>
              <a:t>new</a:t>
            </a:r>
          </a:p>
          <a:p>
            <a:pPr marL="342900" lvl="0" indent="-342900" defTabSz="431800">
              <a:spcBef>
                <a:spcPts val="900"/>
              </a:spcBef>
              <a:buClr>
                <a:srgbClr val="FF2600"/>
              </a:buClr>
              <a:buSzPct val="100000"/>
              <a:buChar char="•"/>
              <a:defRPr sz="1800"/>
            </a:pPr>
            <a:r>
              <a:rPr lang="ru-RU" sz="3600" dirty="0" smtClean="0">
                <a:uFill>
                  <a:solidFill/>
                </a:uFill>
                <a:latin typeface="Arial"/>
                <a:ea typeface="Arial"/>
                <a:cs typeface="Arial"/>
                <a:sym typeface="Arial"/>
              </a:rPr>
              <a:t>Встроенные «классы»</a:t>
            </a:r>
            <a:endParaRPr sz="3600" dirty="0">
              <a:uFill>
                <a:solidFill/>
              </a:uFill>
              <a:latin typeface="Arial"/>
              <a:ea typeface="Arial"/>
              <a:cs typeface="Arial"/>
              <a:sym typeface="Arial"/>
            </a:endParaRPr>
          </a:p>
          <a:p>
            <a:pPr marL="342900" lvl="0" indent="-342900" defTabSz="431800">
              <a:spcBef>
                <a:spcPts val="900"/>
              </a:spcBef>
              <a:buClr>
                <a:srgbClr val="FF2600"/>
              </a:buClr>
              <a:buSzPct val="100000"/>
              <a:buChar char="•"/>
              <a:defRPr sz="1800"/>
            </a:pPr>
            <a:r>
              <a:rPr lang="ru-RU" sz="3600" dirty="0" smtClean="0">
                <a:uFill>
                  <a:solidFill/>
                </a:uFill>
                <a:latin typeface="Arial"/>
                <a:ea typeface="Arial"/>
                <a:cs typeface="Arial"/>
                <a:sym typeface="Arial"/>
              </a:rPr>
              <a:t>Делаем свои «классы»</a:t>
            </a:r>
            <a:endParaRPr sz="3600" dirty="0">
              <a:uFill>
                <a:solidFill/>
              </a:uFill>
              <a:latin typeface="Arial"/>
              <a:ea typeface="Arial"/>
              <a:cs typeface="Arial"/>
              <a:sym typeface="Arial"/>
            </a:endParaRPr>
          </a:p>
          <a:p>
            <a:pPr marL="342900" lvl="0" indent="-342900" defTabSz="431800">
              <a:spcBef>
                <a:spcPts val="900"/>
              </a:spcBef>
              <a:buClr>
                <a:srgbClr val="FF2600"/>
              </a:buClr>
              <a:buSzPct val="100000"/>
              <a:buChar char="•"/>
              <a:defRPr sz="1800"/>
            </a:pPr>
            <a:r>
              <a:rPr lang="ru-RU" sz="3600" dirty="0" smtClean="0">
                <a:uFill>
                  <a:solidFill/>
                </a:uFill>
                <a:latin typeface="Arial"/>
                <a:ea typeface="Arial"/>
                <a:cs typeface="Arial"/>
                <a:sym typeface="Arial"/>
              </a:rPr>
              <a:t>Наследование</a:t>
            </a:r>
          </a:p>
          <a:p>
            <a:pPr marL="342900" lvl="0" indent="-342900" defTabSz="431800">
              <a:spcBef>
                <a:spcPts val="900"/>
              </a:spcBef>
              <a:buClr>
                <a:srgbClr val="FF2600"/>
              </a:buClr>
              <a:buSzPct val="100000"/>
              <a:buChar char="•"/>
              <a:defRPr sz="1800"/>
            </a:pPr>
            <a:r>
              <a:rPr lang="ru-RU" sz="3600" dirty="0" smtClean="0">
                <a:uFill>
                  <a:solidFill/>
                </a:uFill>
                <a:latin typeface="Arial"/>
                <a:ea typeface="Arial"/>
                <a:cs typeface="Arial"/>
                <a:sym typeface="Arial"/>
              </a:rPr>
              <a:t>Примеси</a:t>
            </a:r>
          </a:p>
          <a:p>
            <a:pPr marL="342900" lvl="0" indent="-342900" defTabSz="431800">
              <a:spcBef>
                <a:spcPts val="900"/>
              </a:spcBef>
              <a:buClr>
                <a:srgbClr val="FF2600"/>
              </a:buClr>
              <a:buSzPct val="100000"/>
              <a:buChar char="•"/>
              <a:defRPr sz="1800"/>
            </a:pPr>
            <a:r>
              <a:rPr lang="en-US" sz="3600" dirty="0" err="1" smtClean="0">
                <a:uFill>
                  <a:solidFill/>
                </a:uFill>
                <a:latin typeface="Arial"/>
                <a:ea typeface="Arial"/>
                <a:cs typeface="Arial"/>
                <a:sym typeface="Arial"/>
              </a:rPr>
              <a:t>instanceof</a:t>
            </a:r>
            <a:endParaRPr lang="ru-RU" sz="3600" dirty="0" smtClean="0">
              <a:uFill>
                <a:solidFill/>
              </a:uFill>
              <a:latin typeface="Arial"/>
              <a:ea typeface="Arial"/>
              <a:cs typeface="Arial"/>
              <a:sym typeface="Arial"/>
            </a:endParaRPr>
          </a:p>
          <a:p>
            <a:pPr marL="342900" lvl="0" indent="-342900" defTabSz="431800">
              <a:spcBef>
                <a:spcPts val="900"/>
              </a:spcBef>
              <a:buClr>
                <a:srgbClr val="FF2600"/>
              </a:buClr>
              <a:buSzPct val="100000"/>
              <a:buChar char="•"/>
              <a:defRPr sz="1800"/>
            </a:pPr>
            <a:endParaRPr lang="ru-RU" sz="3600" dirty="0" smtClean="0">
              <a:uFill>
                <a:solidFill/>
              </a:uFill>
              <a:latin typeface="Arial"/>
              <a:ea typeface="Arial"/>
              <a:cs typeface="Arial"/>
              <a:sym typeface="Arial"/>
            </a:endParaRPr>
          </a:p>
          <a:p>
            <a:pPr marL="342900" lvl="0" indent="-342900" defTabSz="431800">
              <a:spcBef>
                <a:spcPts val="900"/>
              </a:spcBef>
              <a:buClr>
                <a:srgbClr val="FF2600"/>
              </a:buClr>
              <a:buSzPct val="100000"/>
              <a:buChar char="•"/>
              <a:defRPr sz="1800"/>
            </a:pPr>
            <a:endParaRPr sz="3600" dirty="0">
              <a:uFill>
                <a:solidFill/>
              </a:u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97758" y="851337"/>
            <a:ext cx="11209283" cy="756745"/>
          </a:xfrm>
        </p:spPr>
        <p:txBody>
          <a:bodyPr/>
          <a:lstStyle/>
          <a:p>
            <a:pPr algn="l"/>
            <a:r>
              <a:rPr lang="ru-RU" sz="4800" b="1" dirty="0" smtClean="0">
                <a:solidFill>
                  <a:srgbClr val="EE7012"/>
                </a:solidFill>
                <a:latin typeface="Menlo"/>
              </a:rPr>
              <a:t>Наследование в «классах»</a:t>
            </a:r>
            <a:endParaRPr lang="uk-UA" sz="4800" b="1" dirty="0">
              <a:solidFill>
                <a:srgbClr val="EE7012"/>
              </a:solidFill>
              <a:latin typeface="Menlo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897757" y="1608083"/>
            <a:ext cx="11209284" cy="6395546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sz="2200" dirty="0" smtClean="0">
                <a:solidFill>
                  <a:schemeClr val="accent6">
                    <a:lumMod val="75000"/>
                  </a:schemeClr>
                </a:solidFill>
                <a:latin typeface="Menlo"/>
              </a:rPr>
              <a:t>function</a:t>
            </a:r>
            <a:r>
              <a:rPr lang="en-US" sz="2200" dirty="0" smtClean="0">
                <a:solidFill>
                  <a:schemeClr val="tx1"/>
                </a:solidFill>
                <a:latin typeface="Menlo"/>
              </a:rPr>
              <a:t> </a:t>
            </a:r>
            <a:r>
              <a:rPr lang="en-US" sz="2200" dirty="0" smtClean="0">
                <a:solidFill>
                  <a:schemeClr val="accent1">
                    <a:lumMod val="75000"/>
                  </a:schemeClr>
                </a:solidFill>
                <a:latin typeface="Menlo"/>
              </a:rPr>
              <a:t>Vehicle</a:t>
            </a:r>
            <a:r>
              <a:rPr lang="en-US" sz="2200" dirty="0" smtClean="0">
                <a:solidFill>
                  <a:schemeClr val="tx1"/>
                </a:solidFill>
                <a:latin typeface="Menlo"/>
              </a:rPr>
              <a:t>() {</a:t>
            </a:r>
          </a:p>
          <a:p>
            <a:pPr>
              <a:spcBef>
                <a:spcPts val="0"/>
              </a:spcBef>
            </a:pPr>
            <a:r>
              <a:rPr lang="ru-RU" sz="2200" dirty="0" smtClean="0">
                <a:solidFill>
                  <a:schemeClr val="tx1"/>
                </a:solidFill>
                <a:latin typeface="Menlo"/>
              </a:rPr>
              <a:t>	</a:t>
            </a:r>
            <a:r>
              <a:rPr lang="en-US" sz="2200" dirty="0" err="1" smtClean="0">
                <a:solidFill>
                  <a:schemeClr val="accent5">
                    <a:lumMod val="75000"/>
                  </a:schemeClr>
                </a:solidFill>
                <a:latin typeface="Menlo"/>
              </a:rPr>
              <a:t>this</a:t>
            </a:r>
            <a:r>
              <a:rPr lang="en-US" sz="2200" dirty="0" err="1" smtClean="0">
                <a:solidFill>
                  <a:schemeClr val="tx1"/>
                </a:solidFill>
                <a:latin typeface="Menlo"/>
              </a:rPr>
              <a:t>.canRoll</a:t>
            </a:r>
            <a:r>
              <a:rPr lang="en-US" sz="2200" dirty="0">
                <a:solidFill>
                  <a:schemeClr val="tx1"/>
                </a:solidFill>
                <a:latin typeface="Menlo"/>
              </a:rPr>
              <a:t> </a:t>
            </a:r>
            <a:r>
              <a:rPr lang="en-US" sz="2200" dirty="0" smtClean="0">
                <a:solidFill>
                  <a:schemeClr val="tx1"/>
                </a:solidFill>
                <a:latin typeface="Menlo"/>
              </a:rPr>
              <a:t>= </a:t>
            </a:r>
            <a:r>
              <a:rPr lang="en-US" sz="2200" dirty="0" smtClean="0">
                <a:solidFill>
                  <a:schemeClr val="accent4">
                    <a:lumMod val="75000"/>
                  </a:schemeClr>
                </a:solidFill>
                <a:latin typeface="Menlo"/>
              </a:rPr>
              <a:t>true</a:t>
            </a:r>
            <a:r>
              <a:rPr lang="en-US" sz="2200" dirty="0" smtClean="0">
                <a:solidFill>
                  <a:schemeClr val="tx1"/>
                </a:solidFill>
                <a:latin typeface="Menlo"/>
              </a:rPr>
              <a:t>;</a:t>
            </a:r>
          </a:p>
          <a:p>
            <a:pPr>
              <a:spcBef>
                <a:spcPts val="0"/>
              </a:spcBef>
            </a:pPr>
            <a:r>
              <a:rPr lang="en-US" sz="2200" dirty="0" smtClean="0">
                <a:solidFill>
                  <a:schemeClr val="tx1"/>
                </a:solidFill>
                <a:latin typeface="Menlo"/>
              </a:rPr>
              <a:t>}</a:t>
            </a:r>
          </a:p>
          <a:p>
            <a:pPr>
              <a:spcBef>
                <a:spcPts val="0"/>
              </a:spcBef>
            </a:pPr>
            <a:r>
              <a:rPr lang="en-US" sz="2200" dirty="0" err="1" smtClean="0">
                <a:solidFill>
                  <a:schemeClr val="accent3">
                    <a:lumMod val="75000"/>
                  </a:schemeClr>
                </a:solidFill>
                <a:latin typeface="Menlo"/>
              </a:rPr>
              <a:t>Vehicle</a:t>
            </a:r>
            <a:r>
              <a:rPr lang="en-US" sz="2200" dirty="0" err="1" smtClean="0">
                <a:solidFill>
                  <a:schemeClr val="tx1"/>
                </a:solidFill>
                <a:latin typeface="Menlo"/>
              </a:rPr>
              <a:t>.</a:t>
            </a:r>
            <a:r>
              <a:rPr lang="en-US" sz="2200" dirty="0" err="1" smtClean="0">
                <a:solidFill>
                  <a:schemeClr val="accent4">
                    <a:lumMod val="75000"/>
                  </a:schemeClr>
                </a:solidFill>
                <a:latin typeface="Menlo"/>
              </a:rPr>
              <a:t>prototype</a:t>
            </a:r>
            <a:r>
              <a:rPr lang="en-US" sz="2200" dirty="0" err="1" smtClean="0">
                <a:solidFill>
                  <a:schemeClr val="tx1"/>
                </a:solidFill>
                <a:latin typeface="Menlo"/>
              </a:rPr>
              <a:t>.</a:t>
            </a:r>
            <a:r>
              <a:rPr lang="en-US" sz="2200" dirty="0" err="1" smtClean="0">
                <a:solidFill>
                  <a:schemeClr val="accent1">
                    <a:lumMod val="75000"/>
                  </a:schemeClr>
                </a:solidFill>
                <a:latin typeface="Menlo"/>
              </a:rPr>
              <a:t>doNoize</a:t>
            </a:r>
            <a:r>
              <a:rPr lang="en-US" sz="2200" dirty="0" smtClean="0">
                <a:solidFill>
                  <a:schemeClr val="tx1"/>
                </a:solidFill>
                <a:latin typeface="Menlo"/>
              </a:rPr>
              <a:t> = </a:t>
            </a:r>
            <a:r>
              <a:rPr lang="en-US" sz="2200" dirty="0" smtClean="0">
                <a:solidFill>
                  <a:schemeClr val="accent6">
                    <a:lumMod val="75000"/>
                  </a:schemeClr>
                </a:solidFill>
                <a:latin typeface="Menlo"/>
              </a:rPr>
              <a:t>function</a:t>
            </a:r>
            <a:r>
              <a:rPr lang="en-US" sz="2200" dirty="0" smtClean="0">
                <a:solidFill>
                  <a:schemeClr val="tx1"/>
                </a:solidFill>
                <a:latin typeface="Menlo"/>
              </a:rPr>
              <a:t>() {</a:t>
            </a:r>
          </a:p>
          <a:p>
            <a:pPr>
              <a:spcBef>
                <a:spcPts val="0"/>
              </a:spcBef>
            </a:pPr>
            <a:r>
              <a:rPr lang="en-US" sz="2200" dirty="0" smtClean="0">
                <a:solidFill>
                  <a:schemeClr val="tx1"/>
                </a:solidFill>
                <a:latin typeface="Menlo"/>
              </a:rPr>
              <a:t>	</a:t>
            </a:r>
            <a:r>
              <a:rPr lang="en-US" sz="2200" dirty="0" smtClean="0">
                <a:solidFill>
                  <a:schemeClr val="accent3">
                    <a:lumMod val="75000"/>
                  </a:schemeClr>
                </a:solidFill>
                <a:latin typeface="Menlo"/>
              </a:rPr>
              <a:t>console</a:t>
            </a:r>
            <a:r>
              <a:rPr lang="en-US" sz="2200" dirty="0" smtClean="0">
                <a:solidFill>
                  <a:schemeClr val="tx1"/>
                </a:solidFill>
                <a:latin typeface="Menlo"/>
              </a:rPr>
              <a:t>.</a:t>
            </a:r>
            <a:r>
              <a:rPr lang="en-US" sz="2200" dirty="0" smtClean="0">
                <a:solidFill>
                  <a:schemeClr val="accent1">
                    <a:lumMod val="75000"/>
                  </a:schemeClr>
                </a:solidFill>
                <a:latin typeface="Menlo"/>
              </a:rPr>
              <a:t>log</a:t>
            </a:r>
            <a:r>
              <a:rPr lang="en-US" sz="2200" dirty="0" smtClean="0">
                <a:solidFill>
                  <a:schemeClr val="tx1"/>
                </a:solidFill>
                <a:latin typeface="Menlo"/>
              </a:rPr>
              <a:t>( </a:t>
            </a:r>
            <a:r>
              <a:rPr lang="en-US" sz="2200" dirty="0" smtClean="0">
                <a:solidFill>
                  <a:schemeClr val="accent2">
                    <a:lumMod val="75000"/>
                  </a:schemeClr>
                </a:solidFill>
                <a:latin typeface="Menlo"/>
              </a:rPr>
              <a:t>“</a:t>
            </a:r>
            <a:r>
              <a:rPr lang="en-US" sz="2200" dirty="0" err="1" smtClean="0">
                <a:solidFill>
                  <a:schemeClr val="accent2">
                    <a:lumMod val="75000"/>
                  </a:schemeClr>
                </a:solidFill>
                <a:latin typeface="Menlo"/>
              </a:rPr>
              <a:t>WooWoo</a:t>
            </a:r>
            <a:r>
              <a:rPr lang="en-US" sz="2200" dirty="0" smtClean="0">
                <a:solidFill>
                  <a:schemeClr val="accent2">
                    <a:lumMod val="75000"/>
                  </a:schemeClr>
                </a:solidFill>
                <a:latin typeface="Menlo"/>
              </a:rPr>
              <a:t>!” </a:t>
            </a:r>
            <a:r>
              <a:rPr lang="en-US" sz="2200" dirty="0" smtClean="0">
                <a:solidFill>
                  <a:schemeClr val="tx1"/>
                </a:solidFill>
                <a:latin typeface="Menlo"/>
              </a:rPr>
              <a:t>);</a:t>
            </a:r>
            <a:endParaRPr lang="en-US" sz="2200" dirty="0">
              <a:solidFill>
                <a:schemeClr val="tx1"/>
              </a:solidFill>
              <a:latin typeface="Menlo"/>
            </a:endParaRPr>
          </a:p>
          <a:p>
            <a:pPr>
              <a:spcBef>
                <a:spcPts val="0"/>
              </a:spcBef>
            </a:pPr>
            <a:r>
              <a:rPr lang="en-US" sz="2200" dirty="0" smtClean="0">
                <a:solidFill>
                  <a:schemeClr val="tx1"/>
                </a:solidFill>
                <a:latin typeface="Menlo"/>
              </a:rPr>
              <a:t>};</a:t>
            </a:r>
          </a:p>
          <a:p>
            <a:pPr>
              <a:spcBef>
                <a:spcPts val="0"/>
              </a:spcBef>
            </a:pPr>
            <a:endParaRPr lang="en-US" sz="2200" dirty="0" smtClean="0">
              <a:solidFill>
                <a:schemeClr val="tx1"/>
              </a:solidFill>
              <a:latin typeface="Menlo"/>
            </a:endParaRPr>
          </a:p>
          <a:p>
            <a:pPr>
              <a:spcBef>
                <a:spcPts val="0"/>
              </a:spcBef>
            </a:pPr>
            <a:r>
              <a:rPr lang="en-US" sz="2200" dirty="0" smtClean="0">
                <a:solidFill>
                  <a:schemeClr val="accent6">
                    <a:lumMod val="75000"/>
                  </a:schemeClr>
                </a:solidFill>
                <a:latin typeface="Menlo"/>
              </a:rPr>
              <a:t>function</a:t>
            </a:r>
            <a:r>
              <a:rPr lang="en-US" sz="2200" dirty="0" smtClean="0">
                <a:solidFill>
                  <a:schemeClr val="tx1"/>
                </a:solidFill>
                <a:latin typeface="Menlo"/>
              </a:rPr>
              <a:t> Moto(make) {</a:t>
            </a:r>
          </a:p>
          <a:p>
            <a:pPr>
              <a:spcBef>
                <a:spcPts val="0"/>
              </a:spcBef>
            </a:pPr>
            <a:r>
              <a:rPr lang="en-US" sz="2200" dirty="0" smtClean="0">
                <a:solidFill>
                  <a:schemeClr val="tx1"/>
                </a:solidFill>
                <a:latin typeface="Menlo"/>
              </a:rPr>
              <a:t>	</a:t>
            </a:r>
            <a:r>
              <a:rPr lang="en-US" sz="2200" dirty="0" err="1" smtClean="0">
                <a:solidFill>
                  <a:schemeClr val="accent5">
                    <a:lumMod val="75000"/>
                  </a:schemeClr>
                </a:solidFill>
                <a:latin typeface="Menlo"/>
              </a:rPr>
              <a:t>this</a:t>
            </a:r>
            <a:r>
              <a:rPr lang="en-US" sz="2200" dirty="0" err="1" smtClean="0">
                <a:solidFill>
                  <a:schemeClr val="tx1"/>
                </a:solidFill>
                <a:latin typeface="Menlo"/>
              </a:rPr>
              <a:t>.make</a:t>
            </a:r>
            <a:r>
              <a:rPr lang="en-US" sz="2200" dirty="0" smtClean="0">
                <a:solidFill>
                  <a:schemeClr val="tx1"/>
                </a:solidFill>
                <a:latin typeface="Menlo"/>
              </a:rPr>
              <a:t> = make;</a:t>
            </a:r>
          </a:p>
          <a:p>
            <a:pPr>
              <a:spcBef>
                <a:spcPts val="0"/>
              </a:spcBef>
            </a:pPr>
            <a:r>
              <a:rPr lang="en-US" sz="2200" dirty="0" smtClean="0">
                <a:solidFill>
                  <a:schemeClr val="tx1"/>
                </a:solidFill>
                <a:latin typeface="Menlo"/>
              </a:rPr>
              <a:t>}</a:t>
            </a:r>
          </a:p>
          <a:p>
            <a:pPr>
              <a:spcBef>
                <a:spcPts val="0"/>
              </a:spcBef>
            </a:pPr>
            <a:endParaRPr lang="en-US" sz="2200" dirty="0">
              <a:solidFill>
                <a:schemeClr val="tx1"/>
              </a:solidFill>
              <a:latin typeface="Menlo"/>
            </a:endParaRPr>
          </a:p>
          <a:p>
            <a:pPr>
              <a:spcBef>
                <a:spcPts val="0"/>
              </a:spcBef>
            </a:pPr>
            <a:r>
              <a:rPr lang="en-US" sz="2200" dirty="0" smtClean="0">
                <a:solidFill>
                  <a:schemeClr val="bg1">
                    <a:lumMod val="50000"/>
                  </a:schemeClr>
                </a:solidFill>
                <a:latin typeface="Menlo"/>
              </a:rPr>
              <a:t>// </a:t>
            </a:r>
            <a:r>
              <a:rPr lang="en-US" sz="2200" dirty="0" err="1" smtClean="0">
                <a:solidFill>
                  <a:schemeClr val="bg1">
                    <a:lumMod val="50000"/>
                  </a:schemeClr>
                </a:solidFill>
                <a:latin typeface="Menlo"/>
              </a:rPr>
              <a:t>Moto.prototype.__proto</a:t>
            </a:r>
            <a:r>
              <a:rPr lang="en-US" sz="2200" dirty="0" smtClean="0">
                <a:solidFill>
                  <a:schemeClr val="bg1">
                    <a:lumMod val="50000"/>
                  </a:schemeClr>
                </a:solidFill>
                <a:latin typeface="Menlo"/>
              </a:rPr>
              <a:t>__ = </a:t>
            </a:r>
            <a:r>
              <a:rPr lang="en-US" sz="2200" dirty="0" err="1" smtClean="0">
                <a:solidFill>
                  <a:schemeClr val="bg1">
                    <a:lumMod val="50000"/>
                  </a:schemeClr>
                </a:solidFill>
                <a:latin typeface="Menlo"/>
              </a:rPr>
              <a:t>Vehicle.prototype</a:t>
            </a:r>
            <a:r>
              <a:rPr lang="en-US" sz="2200" dirty="0" smtClean="0">
                <a:solidFill>
                  <a:schemeClr val="bg1">
                    <a:lumMod val="50000"/>
                  </a:schemeClr>
                </a:solidFill>
                <a:latin typeface="Menlo"/>
              </a:rPr>
              <a:t>; IE10- fail =(</a:t>
            </a:r>
          </a:p>
          <a:p>
            <a:pPr>
              <a:spcBef>
                <a:spcPts val="0"/>
              </a:spcBef>
            </a:pPr>
            <a:endParaRPr lang="en-US" sz="2200" dirty="0" smtClean="0">
              <a:solidFill>
                <a:schemeClr val="tx1"/>
              </a:solidFill>
              <a:latin typeface="Menlo"/>
            </a:endParaRPr>
          </a:p>
          <a:p>
            <a:pPr>
              <a:spcBef>
                <a:spcPts val="0"/>
              </a:spcBef>
            </a:pPr>
            <a:r>
              <a:rPr lang="en-US" sz="2200" dirty="0" err="1" smtClean="0">
                <a:solidFill>
                  <a:schemeClr val="accent3">
                    <a:lumMod val="75000"/>
                  </a:schemeClr>
                </a:solidFill>
                <a:latin typeface="Menlo"/>
              </a:rPr>
              <a:t>Moto</a:t>
            </a:r>
            <a:r>
              <a:rPr lang="en-US" sz="2200" dirty="0" err="1" smtClean="0">
                <a:solidFill>
                  <a:schemeClr val="tx1"/>
                </a:solidFill>
                <a:latin typeface="Menlo"/>
              </a:rPr>
              <a:t>.</a:t>
            </a:r>
            <a:r>
              <a:rPr lang="en-US" sz="2200" dirty="0" err="1" smtClean="0">
                <a:solidFill>
                  <a:schemeClr val="accent4">
                    <a:lumMod val="75000"/>
                  </a:schemeClr>
                </a:solidFill>
                <a:latin typeface="Menlo"/>
              </a:rPr>
              <a:t>prototype</a:t>
            </a:r>
            <a:r>
              <a:rPr lang="en-US" sz="2200" dirty="0" smtClean="0">
                <a:solidFill>
                  <a:schemeClr val="tx1"/>
                </a:solidFill>
                <a:latin typeface="Menlo"/>
              </a:rPr>
              <a:t> = </a:t>
            </a:r>
            <a:r>
              <a:rPr lang="en-US" sz="2200" dirty="0" err="1" smtClean="0">
                <a:solidFill>
                  <a:schemeClr val="accent3">
                    <a:lumMod val="75000"/>
                  </a:schemeClr>
                </a:solidFill>
                <a:latin typeface="Menlo"/>
              </a:rPr>
              <a:t>Object</a:t>
            </a:r>
            <a:r>
              <a:rPr lang="en-US" sz="2200" dirty="0" err="1" smtClean="0">
                <a:solidFill>
                  <a:schemeClr val="tx1"/>
                </a:solidFill>
                <a:latin typeface="Menlo"/>
              </a:rPr>
              <a:t>.create</a:t>
            </a:r>
            <a:r>
              <a:rPr lang="en-US" sz="2200" dirty="0" smtClean="0">
                <a:solidFill>
                  <a:schemeClr val="tx1"/>
                </a:solidFill>
                <a:latin typeface="Menlo"/>
              </a:rPr>
              <a:t>( new Vehicle );</a:t>
            </a:r>
            <a:endParaRPr lang="ru-RU" sz="2200" dirty="0" smtClean="0">
              <a:solidFill>
                <a:schemeClr val="tx1"/>
              </a:solidFill>
              <a:latin typeface="Menlo"/>
            </a:endParaRPr>
          </a:p>
          <a:p>
            <a:pPr>
              <a:spcBef>
                <a:spcPts val="0"/>
              </a:spcBef>
            </a:pPr>
            <a:r>
              <a:rPr lang="en-US" sz="2200" dirty="0" err="1" smtClean="0">
                <a:solidFill>
                  <a:schemeClr val="accent3">
                    <a:lumMod val="75000"/>
                  </a:schemeClr>
                </a:solidFill>
                <a:latin typeface="Menlo"/>
              </a:rPr>
              <a:t>Moto</a:t>
            </a:r>
            <a:r>
              <a:rPr lang="en-US" sz="2200" dirty="0" err="1" smtClean="0">
                <a:solidFill>
                  <a:schemeClr val="tx1"/>
                </a:solidFill>
                <a:latin typeface="Menlo"/>
              </a:rPr>
              <a:t>.</a:t>
            </a:r>
            <a:r>
              <a:rPr lang="en-US" sz="2200" dirty="0" err="1" smtClean="0">
                <a:solidFill>
                  <a:schemeClr val="accent4">
                    <a:lumMod val="75000"/>
                  </a:schemeClr>
                </a:solidFill>
                <a:latin typeface="Menlo"/>
              </a:rPr>
              <a:t>prototype</a:t>
            </a:r>
            <a:r>
              <a:rPr lang="en-US" sz="2200" dirty="0" err="1" smtClean="0">
                <a:solidFill>
                  <a:schemeClr val="tx1"/>
                </a:solidFill>
                <a:latin typeface="Menlo"/>
              </a:rPr>
              <a:t>.</a:t>
            </a:r>
            <a:r>
              <a:rPr lang="en-US" sz="2200" dirty="0" err="1" smtClean="0">
                <a:solidFill>
                  <a:schemeClr val="accent1">
                    <a:lumMod val="75000"/>
                  </a:schemeClr>
                </a:solidFill>
                <a:latin typeface="Menlo"/>
              </a:rPr>
              <a:t>constructor</a:t>
            </a:r>
            <a:r>
              <a:rPr lang="en-US" sz="2200" dirty="0" smtClean="0">
                <a:solidFill>
                  <a:schemeClr val="tx1"/>
                </a:solidFill>
                <a:latin typeface="Menlo"/>
              </a:rPr>
              <a:t> = Moto; </a:t>
            </a:r>
            <a:r>
              <a:rPr lang="en-US" sz="2200" dirty="0" smtClean="0">
                <a:solidFill>
                  <a:schemeClr val="bg1">
                    <a:lumMod val="50000"/>
                  </a:schemeClr>
                </a:solidFill>
                <a:latin typeface="Menlo"/>
              </a:rPr>
              <a:t>// Good practice</a:t>
            </a:r>
          </a:p>
          <a:p>
            <a:pPr>
              <a:spcBef>
                <a:spcPts val="0"/>
              </a:spcBef>
            </a:pPr>
            <a:endParaRPr lang="en-US" sz="2200" dirty="0">
              <a:solidFill>
                <a:schemeClr val="tx1"/>
              </a:solidFill>
              <a:latin typeface="Menlo"/>
            </a:endParaRPr>
          </a:p>
          <a:p>
            <a:pPr>
              <a:spcBef>
                <a:spcPts val="0"/>
              </a:spcBef>
            </a:pPr>
            <a:r>
              <a:rPr lang="en-US" sz="2200" dirty="0" err="1" smtClean="0">
                <a:solidFill>
                  <a:schemeClr val="accent6">
                    <a:lumMod val="75000"/>
                  </a:schemeClr>
                </a:solidFill>
                <a:latin typeface="Menlo"/>
              </a:rPr>
              <a:t>var</a:t>
            </a:r>
            <a:r>
              <a:rPr lang="en-US" sz="2200" dirty="0" smtClean="0">
                <a:solidFill>
                  <a:schemeClr val="tx1"/>
                </a:solidFill>
                <a:latin typeface="Menlo"/>
              </a:rPr>
              <a:t> </a:t>
            </a:r>
            <a:r>
              <a:rPr lang="en-US" sz="2200" dirty="0" err="1" smtClean="0">
                <a:solidFill>
                  <a:schemeClr val="tx1"/>
                </a:solidFill>
                <a:latin typeface="Menlo"/>
              </a:rPr>
              <a:t>ktm</a:t>
            </a:r>
            <a:r>
              <a:rPr lang="en-US" sz="2200" dirty="0" smtClean="0">
                <a:solidFill>
                  <a:schemeClr val="tx1"/>
                </a:solidFill>
                <a:latin typeface="Menlo"/>
              </a:rPr>
              <a:t> = new </a:t>
            </a:r>
            <a:r>
              <a:rPr lang="en-US" sz="2200" dirty="0" smtClean="0">
                <a:solidFill>
                  <a:schemeClr val="accent3">
                    <a:lumMod val="75000"/>
                  </a:schemeClr>
                </a:solidFill>
                <a:latin typeface="Menlo"/>
              </a:rPr>
              <a:t>Moto</a:t>
            </a:r>
            <a:r>
              <a:rPr lang="en-US" sz="2200" dirty="0" smtClean="0">
                <a:solidFill>
                  <a:schemeClr val="tx1"/>
                </a:solidFill>
                <a:latin typeface="Menlo"/>
              </a:rPr>
              <a:t>( </a:t>
            </a:r>
            <a:r>
              <a:rPr lang="en-US" sz="2200" dirty="0" smtClean="0">
                <a:solidFill>
                  <a:schemeClr val="accent2">
                    <a:lumMod val="75000"/>
                  </a:schemeClr>
                </a:solidFill>
                <a:latin typeface="Menlo"/>
              </a:rPr>
              <a:t>“KTM”</a:t>
            </a:r>
            <a:r>
              <a:rPr lang="en-US" sz="2200" dirty="0" smtClean="0">
                <a:solidFill>
                  <a:schemeClr val="tx1"/>
                </a:solidFill>
                <a:latin typeface="Menlo"/>
              </a:rPr>
              <a:t> );</a:t>
            </a:r>
            <a:endParaRPr lang="en-US" sz="2200" dirty="0">
              <a:solidFill>
                <a:schemeClr val="tx1"/>
              </a:solidFill>
              <a:latin typeface="Menlo"/>
            </a:endParaRPr>
          </a:p>
          <a:p>
            <a:pPr>
              <a:spcBef>
                <a:spcPts val="0"/>
              </a:spcBef>
            </a:pPr>
            <a:r>
              <a:rPr lang="en-US" sz="2200" dirty="0">
                <a:solidFill>
                  <a:schemeClr val="accent3">
                    <a:lumMod val="75000"/>
                  </a:schemeClr>
                </a:solidFill>
                <a:latin typeface="Menlo"/>
              </a:rPr>
              <a:t>console</a:t>
            </a:r>
            <a:r>
              <a:rPr lang="en-US" sz="2200" dirty="0">
                <a:solidFill>
                  <a:schemeClr val="tx1"/>
                </a:solidFill>
                <a:latin typeface="Menlo"/>
              </a:rPr>
              <a:t>.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  <a:latin typeface="Menlo"/>
              </a:rPr>
              <a:t>log</a:t>
            </a:r>
            <a:r>
              <a:rPr lang="en-US" sz="2200" dirty="0" smtClean="0">
                <a:solidFill>
                  <a:schemeClr val="tx1"/>
                </a:solidFill>
                <a:latin typeface="Menlo"/>
              </a:rPr>
              <a:t>( </a:t>
            </a:r>
            <a:r>
              <a:rPr lang="en-US" sz="2200" dirty="0" err="1" smtClean="0">
                <a:solidFill>
                  <a:schemeClr val="tx1"/>
                </a:solidFill>
                <a:latin typeface="Menlo"/>
              </a:rPr>
              <a:t>Moto.canRoll</a:t>
            </a:r>
            <a:r>
              <a:rPr lang="en-US" sz="2200" dirty="0" smtClean="0">
                <a:solidFill>
                  <a:schemeClr val="tx1"/>
                </a:solidFill>
                <a:latin typeface="Menlo"/>
              </a:rPr>
              <a:t> ); </a:t>
            </a:r>
            <a:r>
              <a:rPr lang="en-US" sz="2200" dirty="0" smtClean="0">
                <a:solidFill>
                  <a:schemeClr val="bg1">
                    <a:lumMod val="50000"/>
                  </a:schemeClr>
                </a:solidFill>
                <a:latin typeface="Menlo"/>
              </a:rPr>
              <a:t>//=&gt; true</a:t>
            </a:r>
          </a:p>
          <a:p>
            <a:pPr>
              <a:spcBef>
                <a:spcPts val="0"/>
              </a:spcBef>
            </a:pPr>
            <a:r>
              <a:rPr lang="en-US" sz="2200" dirty="0">
                <a:solidFill>
                  <a:schemeClr val="accent3">
                    <a:lumMod val="75000"/>
                  </a:schemeClr>
                </a:solidFill>
                <a:latin typeface="Menlo"/>
              </a:rPr>
              <a:t>console</a:t>
            </a:r>
            <a:r>
              <a:rPr lang="en-US" sz="2200" dirty="0">
                <a:solidFill>
                  <a:schemeClr val="tx1"/>
                </a:solidFill>
                <a:latin typeface="Menlo"/>
              </a:rPr>
              <a:t>.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  <a:latin typeface="Menlo"/>
              </a:rPr>
              <a:t>log</a:t>
            </a:r>
            <a:r>
              <a:rPr lang="en-US" sz="2200" dirty="0" smtClean="0">
                <a:solidFill>
                  <a:schemeClr val="tx1"/>
                </a:solidFill>
                <a:latin typeface="Menlo"/>
              </a:rPr>
              <a:t>( </a:t>
            </a:r>
            <a:r>
              <a:rPr lang="en-US" sz="2200" dirty="0" err="1" smtClean="0">
                <a:solidFill>
                  <a:schemeClr val="tx1"/>
                </a:solidFill>
                <a:latin typeface="Menlo"/>
              </a:rPr>
              <a:t>Moto.doNoize</a:t>
            </a:r>
            <a:r>
              <a:rPr lang="en-US" sz="2200" dirty="0" smtClean="0">
                <a:solidFill>
                  <a:schemeClr val="tx1"/>
                </a:solidFill>
                <a:latin typeface="Menlo"/>
              </a:rPr>
              <a:t> </a:t>
            </a:r>
            <a:r>
              <a:rPr lang="en-US" sz="2200" dirty="0">
                <a:solidFill>
                  <a:schemeClr val="tx1"/>
                </a:solidFill>
                <a:latin typeface="Menlo"/>
              </a:rPr>
              <a:t>); </a:t>
            </a:r>
            <a:r>
              <a:rPr lang="en-US" sz="2200" dirty="0">
                <a:solidFill>
                  <a:schemeClr val="bg1">
                    <a:lumMod val="50000"/>
                  </a:schemeClr>
                </a:solidFill>
                <a:latin typeface="Menlo"/>
              </a:rPr>
              <a:t>//=&gt; </a:t>
            </a:r>
            <a:r>
              <a:rPr lang="en-US" sz="2200" dirty="0" err="1" smtClean="0">
                <a:solidFill>
                  <a:schemeClr val="bg1">
                    <a:lumMod val="50000"/>
                  </a:schemeClr>
                </a:solidFill>
                <a:latin typeface="Menlo"/>
              </a:rPr>
              <a:t>WooWoo</a:t>
            </a:r>
            <a:r>
              <a:rPr lang="en-US" sz="2200" dirty="0" smtClean="0">
                <a:solidFill>
                  <a:schemeClr val="bg1">
                    <a:lumMod val="50000"/>
                  </a:schemeClr>
                </a:solidFill>
                <a:latin typeface="Menlo"/>
              </a:rPr>
              <a:t>!</a:t>
            </a:r>
            <a:endParaRPr lang="en-US" sz="2200" dirty="0">
              <a:solidFill>
                <a:schemeClr val="bg1">
                  <a:lumMod val="50000"/>
                </a:schemeClr>
              </a:solidFill>
              <a:latin typeface="Menlo"/>
            </a:endParaRPr>
          </a:p>
          <a:p>
            <a:pPr>
              <a:spcBef>
                <a:spcPts val="0"/>
              </a:spcBef>
            </a:pPr>
            <a:endParaRPr lang="ru-RU" sz="2400" dirty="0" smtClean="0">
              <a:solidFill>
                <a:schemeClr val="tx1"/>
              </a:solidFill>
              <a:latin typeface="Menlo"/>
            </a:endParaRPr>
          </a:p>
          <a:p>
            <a:pPr>
              <a:spcBef>
                <a:spcPts val="0"/>
              </a:spcBef>
            </a:pPr>
            <a:endParaRPr lang="ru-RU" sz="2400" dirty="0" smtClean="0">
              <a:solidFill>
                <a:schemeClr val="bg1">
                  <a:lumMod val="50000"/>
                </a:schemeClr>
              </a:solidFill>
              <a:latin typeface="Menlo"/>
            </a:endParaRPr>
          </a:p>
          <a:p>
            <a:pPr>
              <a:spcBef>
                <a:spcPts val="0"/>
              </a:spcBef>
            </a:pPr>
            <a:endParaRPr lang="en-US" sz="2400" dirty="0" smtClean="0">
              <a:solidFill>
                <a:schemeClr val="bg1">
                  <a:lumMod val="50000"/>
                </a:schemeClr>
              </a:solidFill>
              <a:latin typeface="Menlo"/>
            </a:endParaRPr>
          </a:p>
          <a:p>
            <a:pPr>
              <a:spcBef>
                <a:spcPts val="0"/>
              </a:spcBef>
            </a:pPr>
            <a:endParaRPr lang="en-US" sz="2400" dirty="0">
              <a:solidFill>
                <a:schemeClr val="bg1">
                  <a:lumMod val="50000"/>
                </a:schemeClr>
              </a:solidFill>
              <a:latin typeface="Menlo"/>
            </a:endParaRPr>
          </a:p>
          <a:p>
            <a:pPr>
              <a:spcBef>
                <a:spcPts val="0"/>
              </a:spcBef>
            </a:pPr>
            <a:endParaRPr lang="en-US" sz="2400" dirty="0">
              <a:solidFill>
                <a:schemeClr val="bg1">
                  <a:lumMod val="50000"/>
                </a:schemeClr>
              </a:solidFill>
              <a:latin typeface="Menlo"/>
            </a:endParaRPr>
          </a:p>
        </p:txBody>
      </p:sp>
    </p:spTree>
    <p:extLst>
      <p:ext uri="{BB962C8B-B14F-4D97-AF65-F5344CB8AC3E}">
        <p14:creationId xmlns:p14="http://schemas.microsoft.com/office/powerpoint/2010/main" val="389050578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97758" y="851337"/>
            <a:ext cx="11209283" cy="756745"/>
          </a:xfrm>
        </p:spPr>
        <p:txBody>
          <a:bodyPr/>
          <a:lstStyle/>
          <a:p>
            <a:pPr algn="l"/>
            <a:r>
              <a:rPr lang="ru-RU" sz="4800" b="1" dirty="0" smtClean="0">
                <a:solidFill>
                  <a:srgbClr val="EE7012"/>
                </a:solidFill>
                <a:latin typeface="Menlo"/>
              </a:rPr>
              <a:t>Вызов конструктора родителя</a:t>
            </a:r>
            <a:endParaRPr lang="uk-UA" sz="4800" b="1" dirty="0">
              <a:solidFill>
                <a:srgbClr val="EE7012"/>
              </a:solidFill>
              <a:latin typeface="Menlo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897757" y="1608083"/>
            <a:ext cx="11209284" cy="6395546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sz="2200" dirty="0" smtClean="0">
                <a:solidFill>
                  <a:schemeClr val="accent6">
                    <a:lumMod val="75000"/>
                  </a:schemeClr>
                </a:solidFill>
                <a:latin typeface="Menlo"/>
              </a:rPr>
              <a:t>function</a:t>
            </a:r>
            <a:r>
              <a:rPr lang="en-US" sz="2200" dirty="0" smtClean="0">
                <a:solidFill>
                  <a:schemeClr val="tx1"/>
                </a:solidFill>
                <a:latin typeface="Menlo"/>
              </a:rPr>
              <a:t> </a:t>
            </a:r>
            <a:r>
              <a:rPr lang="en-US" sz="2200" dirty="0" smtClean="0">
                <a:solidFill>
                  <a:schemeClr val="accent1">
                    <a:lumMod val="75000"/>
                  </a:schemeClr>
                </a:solidFill>
                <a:latin typeface="Menlo"/>
              </a:rPr>
              <a:t>Vehicle</a:t>
            </a:r>
            <a:r>
              <a:rPr lang="en-US" sz="2200" dirty="0" smtClean="0">
                <a:solidFill>
                  <a:schemeClr val="tx1"/>
                </a:solidFill>
                <a:latin typeface="Menlo"/>
              </a:rPr>
              <a:t>(make, model) {</a:t>
            </a:r>
          </a:p>
          <a:p>
            <a:pPr>
              <a:spcBef>
                <a:spcPts val="0"/>
              </a:spcBef>
            </a:pPr>
            <a:r>
              <a:rPr lang="ru-RU" sz="2200" dirty="0" smtClean="0">
                <a:solidFill>
                  <a:schemeClr val="tx1"/>
                </a:solidFill>
                <a:latin typeface="Menlo"/>
              </a:rPr>
              <a:t>	</a:t>
            </a:r>
            <a:r>
              <a:rPr lang="en-US" sz="2200" dirty="0" err="1" smtClean="0">
                <a:solidFill>
                  <a:schemeClr val="accent5">
                    <a:lumMod val="75000"/>
                  </a:schemeClr>
                </a:solidFill>
                <a:latin typeface="Menlo"/>
              </a:rPr>
              <a:t>this</a:t>
            </a:r>
            <a:r>
              <a:rPr lang="en-US" sz="2200" dirty="0" err="1" smtClean="0">
                <a:solidFill>
                  <a:schemeClr val="tx1"/>
                </a:solidFill>
                <a:latin typeface="Menlo"/>
              </a:rPr>
              <a:t>.make</a:t>
            </a:r>
            <a:r>
              <a:rPr lang="en-US" sz="2200" dirty="0" smtClean="0">
                <a:solidFill>
                  <a:schemeClr val="tx1"/>
                </a:solidFill>
                <a:latin typeface="Menlo"/>
              </a:rPr>
              <a:t> = make;</a:t>
            </a:r>
          </a:p>
          <a:p>
            <a:pPr>
              <a:spcBef>
                <a:spcPts val="0"/>
              </a:spcBef>
            </a:pPr>
            <a:r>
              <a:rPr lang="en-US" sz="2200" dirty="0">
                <a:solidFill>
                  <a:schemeClr val="tx1"/>
                </a:solidFill>
                <a:latin typeface="Menlo"/>
              </a:rPr>
              <a:t>	</a:t>
            </a:r>
            <a:r>
              <a:rPr lang="en-US" sz="2200" dirty="0" err="1" smtClean="0">
                <a:solidFill>
                  <a:schemeClr val="accent5">
                    <a:lumMod val="75000"/>
                  </a:schemeClr>
                </a:solidFill>
                <a:latin typeface="Menlo"/>
              </a:rPr>
              <a:t>this</a:t>
            </a:r>
            <a:r>
              <a:rPr lang="en-US" sz="2200" dirty="0" err="1" smtClean="0">
                <a:solidFill>
                  <a:schemeClr val="tx1"/>
                </a:solidFill>
                <a:latin typeface="Menlo"/>
              </a:rPr>
              <a:t>.model</a:t>
            </a:r>
            <a:r>
              <a:rPr lang="en-US" sz="2200" dirty="0" smtClean="0">
                <a:solidFill>
                  <a:schemeClr val="tx1"/>
                </a:solidFill>
                <a:latin typeface="Menlo"/>
              </a:rPr>
              <a:t> = model;</a:t>
            </a:r>
          </a:p>
          <a:p>
            <a:pPr>
              <a:spcBef>
                <a:spcPts val="0"/>
              </a:spcBef>
            </a:pPr>
            <a:r>
              <a:rPr lang="en-US" sz="2200" dirty="0" smtClean="0">
                <a:solidFill>
                  <a:schemeClr val="tx1"/>
                </a:solidFill>
                <a:latin typeface="Menlo"/>
              </a:rPr>
              <a:t>}</a:t>
            </a:r>
            <a:endParaRPr lang="ru-RU" sz="2200" dirty="0" smtClean="0">
              <a:solidFill>
                <a:schemeClr val="tx1"/>
              </a:solidFill>
              <a:latin typeface="Menlo"/>
            </a:endParaRPr>
          </a:p>
          <a:p>
            <a:pPr>
              <a:spcBef>
                <a:spcPts val="0"/>
              </a:spcBef>
            </a:pPr>
            <a:r>
              <a:rPr lang="en-US" sz="2200" dirty="0" err="1" smtClean="0">
                <a:solidFill>
                  <a:schemeClr val="accent3">
                    <a:lumMod val="75000"/>
                  </a:schemeClr>
                </a:solidFill>
                <a:latin typeface="Menlo"/>
              </a:rPr>
              <a:t>Vehicle</a:t>
            </a:r>
            <a:r>
              <a:rPr lang="en-US" sz="2200" dirty="0" err="1" smtClean="0">
                <a:solidFill>
                  <a:schemeClr val="tx1"/>
                </a:solidFill>
                <a:latin typeface="Menlo"/>
              </a:rPr>
              <a:t>.</a:t>
            </a:r>
            <a:r>
              <a:rPr lang="en-US" sz="2200" dirty="0" err="1" smtClean="0">
                <a:solidFill>
                  <a:schemeClr val="accent4">
                    <a:lumMod val="75000"/>
                  </a:schemeClr>
                </a:solidFill>
                <a:latin typeface="Menlo"/>
              </a:rPr>
              <a:t>prototype</a:t>
            </a:r>
            <a:r>
              <a:rPr lang="en-US" sz="2200" dirty="0" err="1" smtClean="0">
                <a:solidFill>
                  <a:schemeClr val="tx1"/>
                </a:solidFill>
                <a:latin typeface="Menlo"/>
              </a:rPr>
              <a:t>.</a:t>
            </a:r>
            <a:r>
              <a:rPr lang="en-US" sz="2200" dirty="0" err="1" smtClean="0">
                <a:solidFill>
                  <a:schemeClr val="accent1">
                    <a:lumMod val="75000"/>
                  </a:schemeClr>
                </a:solidFill>
                <a:latin typeface="Menlo"/>
              </a:rPr>
              <a:t>doNoize</a:t>
            </a:r>
            <a:r>
              <a:rPr lang="en-US" sz="2200" dirty="0" smtClean="0">
                <a:solidFill>
                  <a:schemeClr val="tx1"/>
                </a:solidFill>
                <a:latin typeface="Menlo"/>
              </a:rPr>
              <a:t> = </a:t>
            </a:r>
            <a:r>
              <a:rPr lang="en-US" sz="2200" dirty="0" smtClean="0">
                <a:solidFill>
                  <a:schemeClr val="accent6">
                    <a:lumMod val="75000"/>
                  </a:schemeClr>
                </a:solidFill>
                <a:latin typeface="Menlo"/>
              </a:rPr>
              <a:t>function</a:t>
            </a:r>
            <a:r>
              <a:rPr lang="en-US" sz="2200" dirty="0" smtClean="0">
                <a:solidFill>
                  <a:schemeClr val="tx1"/>
                </a:solidFill>
                <a:latin typeface="Menlo"/>
              </a:rPr>
              <a:t>() {</a:t>
            </a:r>
          </a:p>
          <a:p>
            <a:pPr>
              <a:spcBef>
                <a:spcPts val="0"/>
              </a:spcBef>
            </a:pPr>
            <a:r>
              <a:rPr lang="en-US" sz="2200" dirty="0" smtClean="0">
                <a:solidFill>
                  <a:schemeClr val="tx1"/>
                </a:solidFill>
                <a:latin typeface="Menlo"/>
              </a:rPr>
              <a:t>	</a:t>
            </a:r>
            <a:r>
              <a:rPr lang="en-US" sz="2200" dirty="0" smtClean="0">
                <a:solidFill>
                  <a:schemeClr val="accent3">
                    <a:lumMod val="75000"/>
                  </a:schemeClr>
                </a:solidFill>
                <a:latin typeface="Menlo"/>
              </a:rPr>
              <a:t>console</a:t>
            </a:r>
            <a:r>
              <a:rPr lang="en-US" sz="2200" dirty="0" smtClean="0">
                <a:solidFill>
                  <a:schemeClr val="tx1"/>
                </a:solidFill>
                <a:latin typeface="Menlo"/>
              </a:rPr>
              <a:t>.</a:t>
            </a:r>
            <a:r>
              <a:rPr lang="en-US" sz="2200" dirty="0" smtClean="0">
                <a:solidFill>
                  <a:schemeClr val="accent1">
                    <a:lumMod val="75000"/>
                  </a:schemeClr>
                </a:solidFill>
                <a:latin typeface="Menlo"/>
              </a:rPr>
              <a:t>log</a:t>
            </a:r>
            <a:r>
              <a:rPr lang="en-US" sz="2200" dirty="0" smtClean="0">
                <a:solidFill>
                  <a:schemeClr val="tx1"/>
                </a:solidFill>
                <a:latin typeface="Menlo"/>
              </a:rPr>
              <a:t>( </a:t>
            </a:r>
            <a:r>
              <a:rPr lang="en-US" sz="2200" dirty="0" err="1" smtClean="0">
                <a:solidFill>
                  <a:schemeClr val="accent5">
                    <a:lumMod val="75000"/>
                  </a:schemeClr>
                </a:solidFill>
                <a:latin typeface="Menlo"/>
              </a:rPr>
              <a:t>this</a:t>
            </a:r>
            <a:r>
              <a:rPr lang="en-US" sz="2200" dirty="0" err="1" smtClean="0">
                <a:solidFill>
                  <a:schemeClr val="tx1"/>
                </a:solidFill>
                <a:latin typeface="Menlo"/>
              </a:rPr>
              <a:t>.make</a:t>
            </a:r>
            <a:r>
              <a:rPr lang="en-US" sz="2200" dirty="0" smtClean="0">
                <a:solidFill>
                  <a:schemeClr val="tx1"/>
                </a:solidFill>
                <a:latin typeface="Menlo"/>
              </a:rPr>
              <a:t> + </a:t>
            </a:r>
            <a:r>
              <a:rPr lang="en-US" sz="2200" dirty="0" smtClean="0">
                <a:solidFill>
                  <a:schemeClr val="accent2">
                    <a:lumMod val="75000"/>
                  </a:schemeClr>
                </a:solidFill>
                <a:latin typeface="Menlo"/>
              </a:rPr>
              <a:t>“ ”</a:t>
            </a:r>
            <a:r>
              <a:rPr lang="en-US" sz="2200" dirty="0" smtClean="0">
                <a:solidFill>
                  <a:schemeClr val="tx1"/>
                </a:solidFill>
                <a:latin typeface="Menlo"/>
              </a:rPr>
              <a:t> + </a:t>
            </a:r>
            <a:r>
              <a:rPr lang="en-US" sz="2200" dirty="0" err="1" smtClean="0">
                <a:solidFill>
                  <a:schemeClr val="accent5">
                    <a:lumMod val="75000"/>
                  </a:schemeClr>
                </a:solidFill>
                <a:latin typeface="Menlo"/>
              </a:rPr>
              <a:t>this</a:t>
            </a:r>
            <a:r>
              <a:rPr lang="en-US" sz="2200" dirty="0" err="1" smtClean="0">
                <a:solidFill>
                  <a:schemeClr val="tx1"/>
                </a:solidFill>
                <a:latin typeface="Menlo"/>
              </a:rPr>
              <a:t>.model</a:t>
            </a:r>
            <a:r>
              <a:rPr lang="en-US" sz="2200" dirty="0" smtClean="0">
                <a:solidFill>
                  <a:schemeClr val="tx1"/>
                </a:solidFill>
                <a:latin typeface="Menlo"/>
              </a:rPr>
              <a:t>  + </a:t>
            </a:r>
            <a:r>
              <a:rPr lang="en-US" sz="2200" dirty="0" smtClean="0">
                <a:solidFill>
                  <a:schemeClr val="accent2">
                    <a:lumMod val="75000"/>
                  </a:schemeClr>
                </a:solidFill>
                <a:latin typeface="Menlo"/>
              </a:rPr>
              <a:t>“ sounds dangerous!”</a:t>
            </a:r>
            <a:r>
              <a:rPr lang="en-US" sz="2200" dirty="0" smtClean="0">
                <a:solidFill>
                  <a:schemeClr val="tx1"/>
                </a:solidFill>
                <a:latin typeface="Menlo"/>
              </a:rPr>
              <a:t>)</a:t>
            </a:r>
            <a:endParaRPr lang="en-US" sz="2200" dirty="0">
              <a:solidFill>
                <a:schemeClr val="tx1"/>
              </a:solidFill>
              <a:latin typeface="Menlo"/>
            </a:endParaRPr>
          </a:p>
          <a:p>
            <a:pPr>
              <a:spcBef>
                <a:spcPts val="0"/>
              </a:spcBef>
            </a:pPr>
            <a:r>
              <a:rPr lang="en-US" sz="2200" dirty="0" smtClean="0">
                <a:solidFill>
                  <a:schemeClr val="tx1"/>
                </a:solidFill>
                <a:latin typeface="Menlo"/>
              </a:rPr>
              <a:t>}</a:t>
            </a:r>
          </a:p>
          <a:p>
            <a:pPr>
              <a:spcBef>
                <a:spcPts val="0"/>
              </a:spcBef>
            </a:pPr>
            <a:endParaRPr lang="en-US" sz="2200" dirty="0" smtClean="0">
              <a:solidFill>
                <a:schemeClr val="tx1"/>
              </a:solidFill>
              <a:latin typeface="Menlo"/>
            </a:endParaRPr>
          </a:p>
          <a:p>
            <a:pPr>
              <a:spcBef>
                <a:spcPts val="0"/>
              </a:spcBef>
            </a:pPr>
            <a:r>
              <a:rPr lang="en-US" sz="2200" dirty="0" smtClean="0">
                <a:solidFill>
                  <a:schemeClr val="accent6">
                    <a:lumMod val="75000"/>
                  </a:schemeClr>
                </a:solidFill>
                <a:latin typeface="Menlo"/>
              </a:rPr>
              <a:t>function</a:t>
            </a:r>
            <a:r>
              <a:rPr lang="en-US" sz="2200" dirty="0" smtClean="0">
                <a:solidFill>
                  <a:schemeClr val="tx1"/>
                </a:solidFill>
                <a:latin typeface="Menlo"/>
              </a:rPr>
              <a:t> </a:t>
            </a:r>
            <a:r>
              <a:rPr lang="en-US" sz="2200" dirty="0" smtClean="0">
                <a:solidFill>
                  <a:schemeClr val="accent1">
                    <a:lumMod val="75000"/>
                  </a:schemeClr>
                </a:solidFill>
                <a:latin typeface="Menlo"/>
              </a:rPr>
              <a:t>Moto</a:t>
            </a:r>
            <a:r>
              <a:rPr lang="en-US" sz="2200" dirty="0" smtClean="0">
                <a:solidFill>
                  <a:schemeClr val="tx1"/>
                </a:solidFill>
                <a:latin typeface="Menlo"/>
              </a:rPr>
              <a:t>(make, model) {</a:t>
            </a:r>
          </a:p>
          <a:p>
            <a:pPr>
              <a:spcBef>
                <a:spcPts val="0"/>
              </a:spcBef>
            </a:pPr>
            <a:r>
              <a:rPr lang="en-US" sz="2200" dirty="0">
                <a:solidFill>
                  <a:schemeClr val="tx1"/>
                </a:solidFill>
                <a:latin typeface="Menlo"/>
              </a:rPr>
              <a:t>	</a:t>
            </a:r>
            <a:r>
              <a:rPr lang="en-US" sz="2200" dirty="0" err="1" smtClean="0">
                <a:solidFill>
                  <a:schemeClr val="tx1"/>
                </a:solidFill>
                <a:latin typeface="Menlo"/>
              </a:rPr>
              <a:t>Vehicle.</a:t>
            </a:r>
            <a:r>
              <a:rPr lang="en-US" sz="2200" dirty="0" err="1" smtClean="0">
                <a:solidFill>
                  <a:schemeClr val="accent1">
                    <a:lumMod val="75000"/>
                  </a:schemeClr>
                </a:solidFill>
                <a:latin typeface="Menlo"/>
              </a:rPr>
              <a:t>call</a:t>
            </a:r>
            <a:r>
              <a:rPr lang="en-US" sz="2200" dirty="0" smtClean="0">
                <a:solidFill>
                  <a:schemeClr val="tx1"/>
                </a:solidFill>
                <a:latin typeface="Menlo"/>
              </a:rPr>
              <a:t>(</a:t>
            </a:r>
            <a:r>
              <a:rPr lang="en-US" sz="2200" dirty="0" smtClean="0">
                <a:solidFill>
                  <a:schemeClr val="accent5">
                    <a:lumMod val="75000"/>
                  </a:schemeClr>
                </a:solidFill>
                <a:latin typeface="Menlo"/>
              </a:rPr>
              <a:t>this</a:t>
            </a:r>
            <a:r>
              <a:rPr lang="en-US" sz="2200" dirty="0" smtClean="0">
                <a:solidFill>
                  <a:schemeClr val="tx1"/>
                </a:solidFill>
                <a:latin typeface="Menlo"/>
              </a:rPr>
              <a:t>, make, model);</a:t>
            </a:r>
          </a:p>
          <a:p>
            <a:pPr>
              <a:spcBef>
                <a:spcPts val="0"/>
              </a:spcBef>
            </a:pPr>
            <a:r>
              <a:rPr lang="en-US" sz="2200" dirty="0" smtClean="0">
                <a:solidFill>
                  <a:schemeClr val="tx1"/>
                </a:solidFill>
                <a:latin typeface="Menlo"/>
              </a:rPr>
              <a:t>}</a:t>
            </a:r>
            <a:endParaRPr lang="ru-RU" sz="2200" dirty="0" smtClean="0">
              <a:solidFill>
                <a:schemeClr val="tx1"/>
              </a:solidFill>
              <a:latin typeface="Menlo"/>
            </a:endParaRPr>
          </a:p>
          <a:p>
            <a:pPr>
              <a:spcBef>
                <a:spcPts val="0"/>
              </a:spcBef>
            </a:pPr>
            <a:endParaRPr lang="en-US" sz="2200" dirty="0" smtClean="0">
              <a:solidFill>
                <a:schemeClr val="tx1"/>
              </a:solidFill>
              <a:latin typeface="Menlo"/>
            </a:endParaRPr>
          </a:p>
          <a:p>
            <a:pPr>
              <a:spcBef>
                <a:spcPts val="0"/>
              </a:spcBef>
            </a:pPr>
            <a:r>
              <a:rPr lang="en-US" sz="2200" dirty="0" err="1" smtClean="0">
                <a:solidFill>
                  <a:schemeClr val="accent3">
                    <a:lumMod val="75000"/>
                  </a:schemeClr>
                </a:solidFill>
                <a:latin typeface="Menlo"/>
              </a:rPr>
              <a:t>Moto</a:t>
            </a:r>
            <a:r>
              <a:rPr lang="en-US" sz="2200" dirty="0" err="1" smtClean="0">
                <a:solidFill>
                  <a:schemeClr val="tx1"/>
                </a:solidFill>
                <a:latin typeface="Menlo"/>
              </a:rPr>
              <a:t>.</a:t>
            </a:r>
            <a:r>
              <a:rPr lang="en-US" sz="2200" dirty="0" err="1" smtClean="0">
                <a:solidFill>
                  <a:schemeClr val="accent4">
                    <a:lumMod val="75000"/>
                  </a:schemeClr>
                </a:solidFill>
                <a:latin typeface="Menlo"/>
              </a:rPr>
              <a:t>prototype</a:t>
            </a:r>
            <a:r>
              <a:rPr lang="en-US" sz="2200" dirty="0" smtClean="0">
                <a:solidFill>
                  <a:schemeClr val="tx1"/>
                </a:solidFill>
                <a:latin typeface="Menlo"/>
              </a:rPr>
              <a:t> = </a:t>
            </a:r>
            <a:r>
              <a:rPr lang="en-US" sz="2200" dirty="0" err="1" smtClean="0">
                <a:solidFill>
                  <a:schemeClr val="accent3">
                    <a:lumMod val="75000"/>
                  </a:schemeClr>
                </a:solidFill>
                <a:latin typeface="Menlo"/>
              </a:rPr>
              <a:t>Object</a:t>
            </a:r>
            <a:r>
              <a:rPr lang="en-US" sz="2200" dirty="0" err="1" smtClean="0">
                <a:solidFill>
                  <a:schemeClr val="tx1"/>
                </a:solidFill>
                <a:latin typeface="Menlo"/>
              </a:rPr>
              <a:t>.create</a:t>
            </a:r>
            <a:r>
              <a:rPr lang="en-US" sz="2200" dirty="0" smtClean="0">
                <a:solidFill>
                  <a:schemeClr val="tx1"/>
                </a:solidFill>
                <a:latin typeface="Menlo"/>
              </a:rPr>
              <a:t>(</a:t>
            </a:r>
            <a:r>
              <a:rPr lang="en-US" sz="2200" dirty="0" err="1" smtClean="0">
                <a:solidFill>
                  <a:schemeClr val="tx1"/>
                </a:solidFill>
                <a:latin typeface="Menlo"/>
              </a:rPr>
              <a:t>Vehicle.</a:t>
            </a:r>
            <a:r>
              <a:rPr lang="en-US" sz="2200" dirty="0" err="1" smtClean="0">
                <a:solidFill>
                  <a:schemeClr val="accent4">
                    <a:lumMod val="75000"/>
                  </a:schemeClr>
                </a:solidFill>
                <a:latin typeface="Menlo"/>
              </a:rPr>
              <a:t>prototype</a:t>
            </a:r>
            <a:r>
              <a:rPr lang="en-US" sz="2200" dirty="0" smtClean="0">
                <a:solidFill>
                  <a:schemeClr val="tx1"/>
                </a:solidFill>
                <a:latin typeface="Menlo"/>
              </a:rPr>
              <a:t>);</a:t>
            </a:r>
            <a:endParaRPr lang="ru-RU" sz="2200" dirty="0" smtClean="0">
              <a:solidFill>
                <a:schemeClr val="tx1"/>
              </a:solidFill>
              <a:latin typeface="Menlo"/>
            </a:endParaRPr>
          </a:p>
          <a:p>
            <a:pPr>
              <a:spcBef>
                <a:spcPts val="0"/>
              </a:spcBef>
            </a:pPr>
            <a:r>
              <a:rPr lang="en-US" sz="2200" dirty="0" err="1" smtClean="0">
                <a:solidFill>
                  <a:schemeClr val="accent3">
                    <a:lumMod val="75000"/>
                  </a:schemeClr>
                </a:solidFill>
                <a:latin typeface="Menlo"/>
              </a:rPr>
              <a:t>Moto</a:t>
            </a:r>
            <a:r>
              <a:rPr lang="en-US" sz="2200" dirty="0" err="1" smtClean="0">
                <a:solidFill>
                  <a:schemeClr val="tx1"/>
                </a:solidFill>
                <a:latin typeface="Menlo"/>
              </a:rPr>
              <a:t>.</a:t>
            </a:r>
            <a:r>
              <a:rPr lang="en-US" sz="2200" dirty="0" err="1" smtClean="0">
                <a:solidFill>
                  <a:schemeClr val="accent4">
                    <a:lumMod val="75000"/>
                  </a:schemeClr>
                </a:solidFill>
                <a:latin typeface="Menlo"/>
              </a:rPr>
              <a:t>prototype</a:t>
            </a:r>
            <a:r>
              <a:rPr lang="en-US" sz="2200" dirty="0" err="1" smtClean="0">
                <a:solidFill>
                  <a:schemeClr val="tx1"/>
                </a:solidFill>
                <a:latin typeface="Menlo"/>
              </a:rPr>
              <a:t>.</a:t>
            </a:r>
            <a:r>
              <a:rPr lang="en-US" sz="2200" dirty="0" err="1" smtClean="0">
                <a:solidFill>
                  <a:schemeClr val="accent1">
                    <a:lumMod val="75000"/>
                  </a:schemeClr>
                </a:solidFill>
                <a:latin typeface="Menlo"/>
              </a:rPr>
              <a:t>constructor</a:t>
            </a:r>
            <a:r>
              <a:rPr lang="en-US" sz="2200" dirty="0" smtClean="0">
                <a:solidFill>
                  <a:schemeClr val="tx1"/>
                </a:solidFill>
                <a:latin typeface="Menlo"/>
              </a:rPr>
              <a:t> = Moto;</a:t>
            </a:r>
          </a:p>
          <a:p>
            <a:pPr>
              <a:spcBef>
                <a:spcPts val="0"/>
              </a:spcBef>
            </a:pPr>
            <a:endParaRPr lang="en-US" sz="2200" dirty="0">
              <a:solidFill>
                <a:schemeClr val="tx1"/>
              </a:solidFill>
              <a:latin typeface="Menlo"/>
            </a:endParaRPr>
          </a:p>
          <a:p>
            <a:pPr>
              <a:spcBef>
                <a:spcPts val="0"/>
              </a:spcBef>
            </a:pPr>
            <a:r>
              <a:rPr lang="en-US" sz="2200" dirty="0" err="1" smtClean="0">
                <a:solidFill>
                  <a:schemeClr val="accent6">
                    <a:lumMod val="75000"/>
                  </a:schemeClr>
                </a:solidFill>
                <a:latin typeface="Menlo"/>
              </a:rPr>
              <a:t>var</a:t>
            </a:r>
            <a:r>
              <a:rPr lang="en-US" sz="2200" dirty="0" smtClean="0">
                <a:solidFill>
                  <a:schemeClr val="accent6">
                    <a:lumMod val="75000"/>
                  </a:schemeClr>
                </a:solidFill>
                <a:latin typeface="Menlo"/>
              </a:rPr>
              <a:t> </a:t>
            </a:r>
            <a:r>
              <a:rPr lang="en-US" sz="2200" dirty="0" smtClean="0">
                <a:solidFill>
                  <a:schemeClr val="tx1"/>
                </a:solidFill>
                <a:latin typeface="Menlo"/>
              </a:rPr>
              <a:t>moto = new </a:t>
            </a:r>
            <a:r>
              <a:rPr lang="en-US" sz="2200" dirty="0" smtClean="0">
                <a:solidFill>
                  <a:schemeClr val="accent3">
                    <a:lumMod val="75000"/>
                  </a:schemeClr>
                </a:solidFill>
                <a:latin typeface="Menlo"/>
              </a:rPr>
              <a:t>Moto</a:t>
            </a:r>
            <a:r>
              <a:rPr lang="en-US" sz="2200" dirty="0" smtClean="0">
                <a:solidFill>
                  <a:schemeClr val="tx1"/>
                </a:solidFill>
                <a:latin typeface="Menlo"/>
              </a:rPr>
              <a:t>(</a:t>
            </a:r>
            <a:r>
              <a:rPr lang="en-US" sz="2200" dirty="0" smtClean="0">
                <a:solidFill>
                  <a:schemeClr val="accent2">
                    <a:lumMod val="75000"/>
                  </a:schemeClr>
                </a:solidFill>
                <a:latin typeface="Menlo"/>
              </a:rPr>
              <a:t>“Kawasaki”</a:t>
            </a:r>
            <a:r>
              <a:rPr lang="en-US" sz="2200" dirty="0" smtClean="0">
                <a:solidFill>
                  <a:schemeClr val="tx1"/>
                </a:solidFill>
                <a:latin typeface="Menlo"/>
              </a:rPr>
              <a:t>, </a:t>
            </a:r>
            <a:r>
              <a:rPr lang="en-US" sz="2200" dirty="0" smtClean="0">
                <a:solidFill>
                  <a:schemeClr val="accent2">
                    <a:lumMod val="75000"/>
                  </a:schemeClr>
                </a:solidFill>
                <a:latin typeface="Menlo"/>
              </a:rPr>
              <a:t>“Ninja”</a:t>
            </a:r>
            <a:r>
              <a:rPr lang="en-US" sz="2200" dirty="0" smtClean="0">
                <a:solidFill>
                  <a:schemeClr val="tx1"/>
                </a:solidFill>
                <a:latin typeface="Menlo"/>
              </a:rPr>
              <a:t>); </a:t>
            </a:r>
          </a:p>
          <a:p>
            <a:pPr>
              <a:spcBef>
                <a:spcPts val="0"/>
              </a:spcBef>
            </a:pPr>
            <a:r>
              <a:rPr lang="en-US" sz="2200" dirty="0">
                <a:solidFill>
                  <a:schemeClr val="accent3">
                    <a:lumMod val="75000"/>
                  </a:schemeClr>
                </a:solidFill>
                <a:latin typeface="Menlo"/>
              </a:rPr>
              <a:t>console</a:t>
            </a:r>
            <a:r>
              <a:rPr lang="en-US" sz="2200" dirty="0">
                <a:solidFill>
                  <a:schemeClr val="tx1"/>
                </a:solidFill>
                <a:latin typeface="Menlo"/>
              </a:rPr>
              <a:t>.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  <a:latin typeface="Menlo"/>
              </a:rPr>
              <a:t>log</a:t>
            </a:r>
            <a:r>
              <a:rPr lang="en-US" sz="2200" dirty="0" smtClean="0">
                <a:solidFill>
                  <a:schemeClr val="tx1"/>
                </a:solidFill>
                <a:latin typeface="Menlo"/>
              </a:rPr>
              <a:t>( </a:t>
            </a:r>
            <a:r>
              <a:rPr lang="en-US" sz="2200" dirty="0" err="1" smtClean="0">
                <a:solidFill>
                  <a:schemeClr val="tx1"/>
                </a:solidFill>
                <a:latin typeface="Menlo"/>
              </a:rPr>
              <a:t>moto.doNoize</a:t>
            </a:r>
            <a:r>
              <a:rPr lang="en-US" sz="2200" dirty="0" smtClean="0">
                <a:solidFill>
                  <a:schemeClr val="tx1"/>
                </a:solidFill>
                <a:latin typeface="Menlo"/>
              </a:rPr>
              <a:t>() </a:t>
            </a:r>
            <a:r>
              <a:rPr lang="en-US" sz="2200" dirty="0">
                <a:solidFill>
                  <a:schemeClr val="tx1"/>
                </a:solidFill>
                <a:latin typeface="Menlo"/>
              </a:rPr>
              <a:t>); </a:t>
            </a:r>
            <a:r>
              <a:rPr lang="en-US" sz="2200" dirty="0">
                <a:solidFill>
                  <a:schemeClr val="bg1">
                    <a:lumMod val="50000"/>
                  </a:schemeClr>
                </a:solidFill>
                <a:latin typeface="Menlo"/>
              </a:rPr>
              <a:t>//=&gt; </a:t>
            </a:r>
            <a:r>
              <a:rPr lang="en-US" sz="2200" dirty="0" smtClean="0">
                <a:solidFill>
                  <a:schemeClr val="bg1">
                    <a:lumMod val="50000"/>
                  </a:schemeClr>
                </a:solidFill>
                <a:latin typeface="Menlo"/>
              </a:rPr>
              <a:t>Kawasaki Ninja sounds dangerous!</a:t>
            </a:r>
            <a:endParaRPr lang="en-US" sz="2200" dirty="0">
              <a:solidFill>
                <a:schemeClr val="bg1">
                  <a:lumMod val="50000"/>
                </a:schemeClr>
              </a:solidFill>
              <a:latin typeface="Menlo"/>
            </a:endParaRPr>
          </a:p>
          <a:p>
            <a:pPr>
              <a:spcBef>
                <a:spcPts val="0"/>
              </a:spcBef>
            </a:pPr>
            <a:endParaRPr lang="ru-RU" sz="2200" dirty="0" smtClean="0">
              <a:solidFill>
                <a:schemeClr val="tx1"/>
              </a:solidFill>
              <a:latin typeface="Menlo"/>
            </a:endParaRPr>
          </a:p>
          <a:p>
            <a:pPr>
              <a:spcBef>
                <a:spcPts val="0"/>
              </a:spcBef>
            </a:pPr>
            <a:endParaRPr lang="ru-RU" sz="2200" dirty="0" smtClean="0">
              <a:solidFill>
                <a:schemeClr val="bg1">
                  <a:lumMod val="50000"/>
                </a:schemeClr>
              </a:solidFill>
              <a:latin typeface="Menlo"/>
            </a:endParaRPr>
          </a:p>
          <a:p>
            <a:pPr>
              <a:spcBef>
                <a:spcPts val="0"/>
              </a:spcBef>
            </a:pPr>
            <a:endParaRPr lang="en-US" sz="2200" dirty="0" smtClean="0">
              <a:solidFill>
                <a:schemeClr val="bg1">
                  <a:lumMod val="50000"/>
                </a:schemeClr>
              </a:solidFill>
              <a:latin typeface="Menlo"/>
            </a:endParaRPr>
          </a:p>
          <a:p>
            <a:pPr>
              <a:spcBef>
                <a:spcPts val="0"/>
              </a:spcBef>
            </a:pPr>
            <a:endParaRPr lang="en-US" sz="2200" dirty="0">
              <a:solidFill>
                <a:schemeClr val="bg1">
                  <a:lumMod val="50000"/>
                </a:schemeClr>
              </a:solidFill>
              <a:latin typeface="Menlo"/>
            </a:endParaRPr>
          </a:p>
          <a:p>
            <a:pPr>
              <a:spcBef>
                <a:spcPts val="0"/>
              </a:spcBef>
            </a:pPr>
            <a:endParaRPr lang="en-US" sz="2200" dirty="0">
              <a:solidFill>
                <a:schemeClr val="bg1">
                  <a:lumMod val="50000"/>
                </a:schemeClr>
              </a:solidFill>
              <a:latin typeface="Menlo"/>
            </a:endParaRPr>
          </a:p>
        </p:txBody>
      </p:sp>
    </p:spTree>
    <p:extLst>
      <p:ext uri="{BB962C8B-B14F-4D97-AF65-F5344CB8AC3E}">
        <p14:creationId xmlns:p14="http://schemas.microsoft.com/office/powerpoint/2010/main" val="14898707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97758" y="851337"/>
            <a:ext cx="11209283" cy="756745"/>
          </a:xfrm>
        </p:spPr>
        <p:txBody>
          <a:bodyPr/>
          <a:lstStyle/>
          <a:p>
            <a:pPr algn="l"/>
            <a:r>
              <a:rPr lang="ru-RU" sz="4800" b="1" dirty="0" smtClean="0">
                <a:solidFill>
                  <a:srgbClr val="EE7012"/>
                </a:solidFill>
                <a:latin typeface="Menlo"/>
              </a:rPr>
              <a:t>Переопределение методов</a:t>
            </a:r>
            <a:endParaRPr lang="uk-UA" sz="4800" b="1" dirty="0">
              <a:solidFill>
                <a:srgbClr val="EE7012"/>
              </a:solidFill>
              <a:latin typeface="Menlo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897757" y="1608083"/>
            <a:ext cx="11209284" cy="6395546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sz="2200" dirty="0" smtClean="0">
                <a:solidFill>
                  <a:schemeClr val="accent6">
                    <a:lumMod val="75000"/>
                  </a:schemeClr>
                </a:solidFill>
                <a:latin typeface="Menlo"/>
              </a:rPr>
              <a:t>function</a:t>
            </a:r>
            <a:r>
              <a:rPr lang="en-US" sz="2200" dirty="0" smtClean="0">
                <a:solidFill>
                  <a:schemeClr val="tx1"/>
                </a:solidFill>
                <a:latin typeface="Menlo"/>
              </a:rPr>
              <a:t> </a:t>
            </a:r>
            <a:r>
              <a:rPr lang="en-US" sz="2200" dirty="0" smtClean="0">
                <a:solidFill>
                  <a:schemeClr val="accent1">
                    <a:lumMod val="75000"/>
                  </a:schemeClr>
                </a:solidFill>
                <a:latin typeface="Menlo"/>
              </a:rPr>
              <a:t>Vehicle</a:t>
            </a:r>
            <a:r>
              <a:rPr lang="en-US" sz="2200" dirty="0" smtClean="0">
                <a:solidFill>
                  <a:schemeClr val="tx1"/>
                </a:solidFill>
                <a:latin typeface="Menlo"/>
              </a:rPr>
              <a:t>(make) {</a:t>
            </a:r>
          </a:p>
          <a:p>
            <a:pPr>
              <a:spcBef>
                <a:spcPts val="0"/>
              </a:spcBef>
            </a:pPr>
            <a:r>
              <a:rPr lang="ru-RU" sz="2200" dirty="0" smtClean="0">
                <a:solidFill>
                  <a:schemeClr val="tx1"/>
                </a:solidFill>
                <a:latin typeface="Menlo"/>
              </a:rPr>
              <a:t>	</a:t>
            </a:r>
            <a:r>
              <a:rPr lang="en-US" sz="2200" dirty="0" err="1" smtClean="0">
                <a:solidFill>
                  <a:schemeClr val="accent5">
                    <a:lumMod val="75000"/>
                  </a:schemeClr>
                </a:solidFill>
                <a:latin typeface="Menlo"/>
              </a:rPr>
              <a:t>this</a:t>
            </a:r>
            <a:r>
              <a:rPr lang="en-US" sz="2200" dirty="0" err="1" smtClean="0">
                <a:solidFill>
                  <a:schemeClr val="tx1"/>
                </a:solidFill>
                <a:latin typeface="Menlo"/>
              </a:rPr>
              <a:t>.make</a:t>
            </a:r>
            <a:r>
              <a:rPr lang="en-US" sz="2200" dirty="0" smtClean="0">
                <a:solidFill>
                  <a:schemeClr val="tx1"/>
                </a:solidFill>
                <a:latin typeface="Menlo"/>
              </a:rPr>
              <a:t> = make;</a:t>
            </a:r>
          </a:p>
          <a:p>
            <a:pPr>
              <a:spcBef>
                <a:spcPts val="0"/>
              </a:spcBef>
            </a:pPr>
            <a:r>
              <a:rPr lang="en-US" sz="2200" dirty="0" smtClean="0">
                <a:solidFill>
                  <a:schemeClr val="tx1"/>
                </a:solidFill>
                <a:latin typeface="Menlo"/>
              </a:rPr>
              <a:t>}</a:t>
            </a:r>
            <a:endParaRPr lang="ru-RU" sz="2200" dirty="0" smtClean="0">
              <a:solidFill>
                <a:schemeClr val="tx1"/>
              </a:solidFill>
              <a:latin typeface="Menlo"/>
            </a:endParaRPr>
          </a:p>
          <a:p>
            <a:pPr>
              <a:spcBef>
                <a:spcPts val="0"/>
              </a:spcBef>
            </a:pPr>
            <a:r>
              <a:rPr lang="en-US" sz="2200" dirty="0" err="1" smtClean="0">
                <a:solidFill>
                  <a:schemeClr val="accent3">
                    <a:lumMod val="75000"/>
                  </a:schemeClr>
                </a:solidFill>
                <a:latin typeface="Menlo"/>
              </a:rPr>
              <a:t>Vehicle</a:t>
            </a:r>
            <a:r>
              <a:rPr lang="en-US" sz="2200" dirty="0" err="1" smtClean="0">
                <a:solidFill>
                  <a:schemeClr val="tx1"/>
                </a:solidFill>
                <a:latin typeface="Menlo"/>
              </a:rPr>
              <a:t>.</a:t>
            </a:r>
            <a:r>
              <a:rPr lang="en-US" sz="2200" dirty="0" err="1" smtClean="0">
                <a:solidFill>
                  <a:schemeClr val="accent4">
                    <a:lumMod val="75000"/>
                  </a:schemeClr>
                </a:solidFill>
                <a:latin typeface="Menlo"/>
              </a:rPr>
              <a:t>prototype</a:t>
            </a:r>
            <a:r>
              <a:rPr lang="en-US" sz="2200" dirty="0" err="1" smtClean="0">
                <a:solidFill>
                  <a:schemeClr val="tx1"/>
                </a:solidFill>
                <a:latin typeface="Menlo"/>
              </a:rPr>
              <a:t>.</a:t>
            </a:r>
            <a:r>
              <a:rPr lang="en-US" sz="2200" dirty="0" err="1" smtClean="0">
                <a:solidFill>
                  <a:schemeClr val="accent1">
                    <a:lumMod val="75000"/>
                  </a:schemeClr>
                </a:solidFill>
                <a:latin typeface="Menlo"/>
              </a:rPr>
              <a:t>doNoize</a:t>
            </a:r>
            <a:r>
              <a:rPr lang="en-US" sz="2200" dirty="0" smtClean="0">
                <a:solidFill>
                  <a:schemeClr val="tx1"/>
                </a:solidFill>
                <a:latin typeface="Menlo"/>
              </a:rPr>
              <a:t> = </a:t>
            </a:r>
            <a:r>
              <a:rPr lang="en-US" sz="2200" dirty="0" smtClean="0">
                <a:solidFill>
                  <a:schemeClr val="accent6">
                    <a:lumMod val="75000"/>
                  </a:schemeClr>
                </a:solidFill>
                <a:latin typeface="Menlo"/>
              </a:rPr>
              <a:t>function</a:t>
            </a:r>
            <a:r>
              <a:rPr lang="en-US" sz="2200" dirty="0" smtClean="0">
                <a:solidFill>
                  <a:schemeClr val="tx1"/>
                </a:solidFill>
                <a:latin typeface="Menlo"/>
              </a:rPr>
              <a:t>() {</a:t>
            </a:r>
          </a:p>
          <a:p>
            <a:pPr>
              <a:spcBef>
                <a:spcPts val="0"/>
              </a:spcBef>
            </a:pPr>
            <a:r>
              <a:rPr lang="en-US" sz="2200" dirty="0" smtClean="0">
                <a:solidFill>
                  <a:schemeClr val="tx1"/>
                </a:solidFill>
                <a:latin typeface="Menlo"/>
              </a:rPr>
              <a:t>	</a:t>
            </a:r>
            <a:r>
              <a:rPr lang="en-US" sz="2200" dirty="0" smtClean="0">
                <a:solidFill>
                  <a:schemeClr val="accent3">
                    <a:lumMod val="75000"/>
                  </a:schemeClr>
                </a:solidFill>
                <a:latin typeface="Menlo"/>
              </a:rPr>
              <a:t>console</a:t>
            </a:r>
            <a:r>
              <a:rPr lang="en-US" sz="2200" dirty="0" smtClean="0">
                <a:solidFill>
                  <a:schemeClr val="tx1"/>
                </a:solidFill>
                <a:latin typeface="Menlo"/>
              </a:rPr>
              <a:t>.</a:t>
            </a:r>
            <a:r>
              <a:rPr lang="en-US" sz="2200" dirty="0" smtClean="0">
                <a:solidFill>
                  <a:schemeClr val="accent1">
                    <a:lumMod val="75000"/>
                  </a:schemeClr>
                </a:solidFill>
                <a:latin typeface="Menlo"/>
              </a:rPr>
              <a:t>log</a:t>
            </a:r>
            <a:r>
              <a:rPr lang="en-US" sz="2200" dirty="0" smtClean="0">
                <a:solidFill>
                  <a:schemeClr val="tx1"/>
                </a:solidFill>
                <a:latin typeface="Menlo"/>
              </a:rPr>
              <a:t>( </a:t>
            </a:r>
            <a:r>
              <a:rPr lang="en-US" sz="2200" dirty="0" err="1" smtClean="0">
                <a:solidFill>
                  <a:schemeClr val="accent5">
                    <a:lumMod val="75000"/>
                  </a:schemeClr>
                </a:solidFill>
                <a:latin typeface="Menlo"/>
              </a:rPr>
              <a:t>this</a:t>
            </a:r>
            <a:r>
              <a:rPr lang="en-US" sz="2200" dirty="0" err="1" smtClean="0">
                <a:solidFill>
                  <a:schemeClr val="tx1"/>
                </a:solidFill>
                <a:latin typeface="Menlo"/>
              </a:rPr>
              <a:t>.make</a:t>
            </a:r>
            <a:r>
              <a:rPr lang="en-US" sz="2200" dirty="0" smtClean="0">
                <a:solidFill>
                  <a:schemeClr val="tx1"/>
                </a:solidFill>
                <a:latin typeface="Menlo"/>
              </a:rPr>
              <a:t> + </a:t>
            </a:r>
            <a:r>
              <a:rPr lang="en-US" sz="2200" dirty="0" smtClean="0">
                <a:solidFill>
                  <a:schemeClr val="accent2">
                    <a:lumMod val="75000"/>
                  </a:schemeClr>
                </a:solidFill>
                <a:latin typeface="Menlo"/>
              </a:rPr>
              <a:t>“ sounds dangerous!” </a:t>
            </a:r>
            <a:r>
              <a:rPr lang="en-US" sz="2200" dirty="0" smtClean="0">
                <a:solidFill>
                  <a:schemeClr val="tx1"/>
                </a:solidFill>
                <a:latin typeface="Menlo"/>
              </a:rPr>
              <a:t>);</a:t>
            </a:r>
            <a:endParaRPr lang="en-US" sz="2200" dirty="0">
              <a:solidFill>
                <a:schemeClr val="tx1"/>
              </a:solidFill>
              <a:latin typeface="Menlo"/>
            </a:endParaRPr>
          </a:p>
          <a:p>
            <a:pPr>
              <a:spcBef>
                <a:spcPts val="0"/>
              </a:spcBef>
            </a:pPr>
            <a:r>
              <a:rPr lang="en-US" sz="2200" dirty="0" smtClean="0">
                <a:solidFill>
                  <a:schemeClr val="tx1"/>
                </a:solidFill>
                <a:latin typeface="Menlo"/>
              </a:rPr>
              <a:t>}</a:t>
            </a:r>
          </a:p>
          <a:p>
            <a:pPr>
              <a:spcBef>
                <a:spcPts val="0"/>
              </a:spcBef>
            </a:pPr>
            <a:r>
              <a:rPr lang="en-US" sz="2200" dirty="0" smtClean="0">
                <a:solidFill>
                  <a:schemeClr val="accent6">
                    <a:lumMod val="75000"/>
                  </a:schemeClr>
                </a:solidFill>
                <a:latin typeface="Menlo"/>
              </a:rPr>
              <a:t>function</a:t>
            </a:r>
            <a:r>
              <a:rPr lang="en-US" sz="2200" dirty="0" smtClean="0">
                <a:solidFill>
                  <a:schemeClr val="tx1"/>
                </a:solidFill>
                <a:latin typeface="Menlo"/>
              </a:rPr>
              <a:t> </a:t>
            </a:r>
            <a:r>
              <a:rPr lang="en-US" sz="2200" dirty="0" smtClean="0">
                <a:solidFill>
                  <a:schemeClr val="accent1">
                    <a:lumMod val="75000"/>
                  </a:schemeClr>
                </a:solidFill>
                <a:latin typeface="Menlo"/>
              </a:rPr>
              <a:t>Moto</a:t>
            </a:r>
            <a:r>
              <a:rPr lang="en-US" sz="2200" dirty="0" smtClean="0">
                <a:solidFill>
                  <a:schemeClr val="tx1"/>
                </a:solidFill>
                <a:latin typeface="Menlo"/>
              </a:rPr>
              <a:t>(make) {</a:t>
            </a:r>
          </a:p>
          <a:p>
            <a:pPr>
              <a:spcBef>
                <a:spcPts val="0"/>
              </a:spcBef>
            </a:pPr>
            <a:r>
              <a:rPr lang="en-US" sz="2200" dirty="0">
                <a:solidFill>
                  <a:schemeClr val="tx1"/>
                </a:solidFill>
                <a:latin typeface="Menlo"/>
              </a:rPr>
              <a:t>	</a:t>
            </a:r>
            <a:r>
              <a:rPr lang="en-US" sz="2200" dirty="0" err="1" smtClean="0">
                <a:solidFill>
                  <a:schemeClr val="tx1"/>
                </a:solidFill>
                <a:latin typeface="Menlo"/>
              </a:rPr>
              <a:t>Vehicle.</a:t>
            </a:r>
            <a:r>
              <a:rPr lang="en-US" sz="2200" dirty="0" err="1" smtClean="0">
                <a:solidFill>
                  <a:schemeClr val="accent1">
                    <a:lumMod val="75000"/>
                  </a:schemeClr>
                </a:solidFill>
                <a:latin typeface="Menlo"/>
              </a:rPr>
              <a:t>call</a:t>
            </a:r>
            <a:r>
              <a:rPr lang="en-US" sz="2200" dirty="0" smtClean="0">
                <a:solidFill>
                  <a:schemeClr val="tx1"/>
                </a:solidFill>
                <a:latin typeface="Menlo"/>
              </a:rPr>
              <a:t>(</a:t>
            </a:r>
            <a:r>
              <a:rPr lang="en-US" sz="2200" dirty="0" smtClean="0">
                <a:solidFill>
                  <a:schemeClr val="accent5">
                    <a:lumMod val="75000"/>
                  </a:schemeClr>
                </a:solidFill>
                <a:latin typeface="Menlo"/>
              </a:rPr>
              <a:t>this</a:t>
            </a:r>
            <a:r>
              <a:rPr lang="en-US" sz="2200" dirty="0" smtClean="0">
                <a:solidFill>
                  <a:schemeClr val="tx1"/>
                </a:solidFill>
                <a:latin typeface="Menlo"/>
              </a:rPr>
              <a:t>, make);</a:t>
            </a:r>
          </a:p>
          <a:p>
            <a:pPr>
              <a:spcBef>
                <a:spcPts val="0"/>
              </a:spcBef>
            </a:pPr>
            <a:r>
              <a:rPr lang="en-US" sz="2200" dirty="0" smtClean="0">
                <a:solidFill>
                  <a:schemeClr val="tx1"/>
                </a:solidFill>
                <a:latin typeface="Menlo"/>
              </a:rPr>
              <a:t>}</a:t>
            </a:r>
            <a:endParaRPr lang="ru-RU" sz="2200" dirty="0" smtClean="0">
              <a:solidFill>
                <a:schemeClr val="tx1"/>
              </a:solidFill>
              <a:latin typeface="Menlo"/>
            </a:endParaRPr>
          </a:p>
          <a:p>
            <a:pPr>
              <a:spcBef>
                <a:spcPts val="0"/>
              </a:spcBef>
            </a:pPr>
            <a:r>
              <a:rPr lang="en-US" sz="2200" dirty="0" err="1" smtClean="0">
                <a:solidFill>
                  <a:schemeClr val="accent3">
                    <a:lumMod val="75000"/>
                  </a:schemeClr>
                </a:solidFill>
                <a:latin typeface="Menlo"/>
              </a:rPr>
              <a:t>Moto</a:t>
            </a:r>
            <a:r>
              <a:rPr lang="en-US" sz="2200" dirty="0" err="1" smtClean="0">
                <a:solidFill>
                  <a:schemeClr val="tx1"/>
                </a:solidFill>
                <a:latin typeface="Menlo"/>
              </a:rPr>
              <a:t>.</a:t>
            </a:r>
            <a:r>
              <a:rPr lang="en-US" sz="2200" dirty="0" err="1" smtClean="0">
                <a:solidFill>
                  <a:schemeClr val="accent4">
                    <a:lumMod val="75000"/>
                  </a:schemeClr>
                </a:solidFill>
                <a:latin typeface="Menlo"/>
              </a:rPr>
              <a:t>prototype</a:t>
            </a:r>
            <a:r>
              <a:rPr lang="en-US" sz="2200" dirty="0" smtClean="0">
                <a:solidFill>
                  <a:schemeClr val="tx1"/>
                </a:solidFill>
                <a:latin typeface="Menlo"/>
              </a:rPr>
              <a:t> = </a:t>
            </a:r>
            <a:r>
              <a:rPr lang="en-US" sz="2200" dirty="0" err="1" smtClean="0">
                <a:solidFill>
                  <a:schemeClr val="accent3">
                    <a:lumMod val="75000"/>
                  </a:schemeClr>
                </a:solidFill>
                <a:latin typeface="Menlo"/>
              </a:rPr>
              <a:t>Object</a:t>
            </a:r>
            <a:r>
              <a:rPr lang="en-US" sz="2200" dirty="0" err="1" smtClean="0">
                <a:solidFill>
                  <a:schemeClr val="tx1"/>
                </a:solidFill>
                <a:latin typeface="Menlo"/>
              </a:rPr>
              <a:t>.create</a:t>
            </a:r>
            <a:r>
              <a:rPr lang="en-US" sz="2200" dirty="0" smtClean="0">
                <a:solidFill>
                  <a:schemeClr val="tx1"/>
                </a:solidFill>
                <a:latin typeface="Menlo"/>
              </a:rPr>
              <a:t>(</a:t>
            </a:r>
            <a:r>
              <a:rPr lang="en-US" sz="2200" dirty="0" err="1" smtClean="0">
                <a:solidFill>
                  <a:schemeClr val="tx1"/>
                </a:solidFill>
                <a:latin typeface="Menlo"/>
              </a:rPr>
              <a:t>Vehicle.</a:t>
            </a:r>
            <a:r>
              <a:rPr lang="en-US" sz="2200" dirty="0" err="1" smtClean="0">
                <a:solidFill>
                  <a:schemeClr val="accent4">
                    <a:lumMod val="75000"/>
                  </a:schemeClr>
                </a:solidFill>
                <a:latin typeface="Menlo"/>
              </a:rPr>
              <a:t>prototype</a:t>
            </a:r>
            <a:r>
              <a:rPr lang="en-US" sz="2200" dirty="0" smtClean="0">
                <a:solidFill>
                  <a:schemeClr val="tx1"/>
                </a:solidFill>
                <a:latin typeface="Menlo"/>
              </a:rPr>
              <a:t>);</a:t>
            </a:r>
            <a:endParaRPr lang="ru-RU" sz="2200" dirty="0" smtClean="0">
              <a:solidFill>
                <a:schemeClr val="tx1"/>
              </a:solidFill>
              <a:latin typeface="Menlo"/>
            </a:endParaRPr>
          </a:p>
          <a:p>
            <a:pPr>
              <a:spcBef>
                <a:spcPts val="0"/>
              </a:spcBef>
            </a:pPr>
            <a:r>
              <a:rPr lang="en-US" sz="2200" dirty="0" err="1" smtClean="0">
                <a:solidFill>
                  <a:schemeClr val="accent3">
                    <a:lumMod val="75000"/>
                  </a:schemeClr>
                </a:solidFill>
                <a:latin typeface="Menlo"/>
              </a:rPr>
              <a:t>Moto</a:t>
            </a:r>
            <a:r>
              <a:rPr lang="en-US" sz="2200" dirty="0" err="1" smtClean="0">
                <a:solidFill>
                  <a:schemeClr val="tx1"/>
                </a:solidFill>
                <a:latin typeface="Menlo"/>
              </a:rPr>
              <a:t>.</a:t>
            </a:r>
            <a:r>
              <a:rPr lang="en-US" sz="2200" dirty="0" err="1" smtClean="0">
                <a:solidFill>
                  <a:schemeClr val="accent4">
                    <a:lumMod val="75000"/>
                  </a:schemeClr>
                </a:solidFill>
                <a:latin typeface="Menlo"/>
              </a:rPr>
              <a:t>prototype</a:t>
            </a:r>
            <a:r>
              <a:rPr lang="en-US" sz="2200" dirty="0" err="1" smtClean="0">
                <a:solidFill>
                  <a:schemeClr val="tx1"/>
                </a:solidFill>
                <a:latin typeface="Menlo"/>
              </a:rPr>
              <a:t>.</a:t>
            </a:r>
            <a:r>
              <a:rPr lang="en-US" sz="2200" dirty="0" err="1" smtClean="0">
                <a:solidFill>
                  <a:schemeClr val="accent1">
                    <a:lumMod val="75000"/>
                  </a:schemeClr>
                </a:solidFill>
                <a:latin typeface="Menlo"/>
              </a:rPr>
              <a:t>constructor</a:t>
            </a:r>
            <a:r>
              <a:rPr lang="en-US" sz="2200" dirty="0" smtClean="0">
                <a:solidFill>
                  <a:schemeClr val="tx1"/>
                </a:solidFill>
                <a:latin typeface="Menlo"/>
              </a:rPr>
              <a:t> = Moto;</a:t>
            </a:r>
          </a:p>
          <a:p>
            <a:pPr>
              <a:spcBef>
                <a:spcPts val="0"/>
              </a:spcBef>
            </a:pPr>
            <a:endParaRPr lang="en-US" sz="2200" dirty="0">
              <a:solidFill>
                <a:schemeClr val="tx1"/>
              </a:solidFill>
              <a:latin typeface="Menlo"/>
            </a:endParaRPr>
          </a:p>
          <a:p>
            <a:pPr>
              <a:spcBef>
                <a:spcPts val="0"/>
              </a:spcBef>
            </a:pPr>
            <a:r>
              <a:rPr lang="en-US" sz="2200" dirty="0" err="1" smtClean="0">
                <a:solidFill>
                  <a:schemeClr val="accent3">
                    <a:lumMod val="75000"/>
                  </a:schemeClr>
                </a:solidFill>
                <a:latin typeface="Menlo"/>
              </a:rPr>
              <a:t>Moto</a:t>
            </a:r>
            <a:r>
              <a:rPr lang="en-US" sz="2200" dirty="0" err="1" smtClean="0">
                <a:solidFill>
                  <a:schemeClr val="tx1"/>
                </a:solidFill>
                <a:latin typeface="Menlo"/>
              </a:rPr>
              <a:t>.</a:t>
            </a:r>
            <a:r>
              <a:rPr lang="en-US" sz="2200" dirty="0" err="1" smtClean="0">
                <a:solidFill>
                  <a:schemeClr val="accent4">
                    <a:lumMod val="75000"/>
                  </a:schemeClr>
                </a:solidFill>
                <a:latin typeface="Menlo"/>
              </a:rPr>
              <a:t>prototype</a:t>
            </a:r>
            <a:r>
              <a:rPr lang="en-US" sz="2200" dirty="0" err="1" smtClean="0">
                <a:solidFill>
                  <a:schemeClr val="tx1"/>
                </a:solidFill>
                <a:latin typeface="Menlo"/>
              </a:rPr>
              <a:t>.</a:t>
            </a:r>
            <a:r>
              <a:rPr lang="en-US" sz="2200" dirty="0" err="1" smtClean="0">
                <a:solidFill>
                  <a:schemeClr val="accent1">
                    <a:lumMod val="75000"/>
                  </a:schemeClr>
                </a:solidFill>
                <a:latin typeface="Menlo"/>
              </a:rPr>
              <a:t>doNoize</a:t>
            </a:r>
            <a:r>
              <a:rPr lang="en-US" sz="2200" dirty="0" smtClean="0">
                <a:solidFill>
                  <a:schemeClr val="tx1"/>
                </a:solidFill>
                <a:latin typeface="Menlo"/>
              </a:rPr>
              <a:t> = </a:t>
            </a:r>
            <a:r>
              <a:rPr lang="en-US" sz="2200" dirty="0" smtClean="0">
                <a:solidFill>
                  <a:schemeClr val="accent6">
                    <a:lumMod val="75000"/>
                  </a:schemeClr>
                </a:solidFill>
                <a:latin typeface="Menlo"/>
              </a:rPr>
              <a:t>function</a:t>
            </a:r>
            <a:r>
              <a:rPr lang="en-US" sz="2200" dirty="0" smtClean="0">
                <a:solidFill>
                  <a:schemeClr val="tx1"/>
                </a:solidFill>
                <a:latin typeface="Menlo"/>
              </a:rPr>
              <a:t>() { </a:t>
            </a:r>
          </a:p>
          <a:p>
            <a:pPr>
              <a:spcBef>
                <a:spcPts val="0"/>
              </a:spcBef>
            </a:pPr>
            <a:r>
              <a:rPr lang="en-US" sz="2200" dirty="0">
                <a:solidFill>
                  <a:schemeClr val="tx1"/>
                </a:solidFill>
                <a:latin typeface="Menlo"/>
              </a:rPr>
              <a:t>	</a:t>
            </a:r>
            <a:r>
              <a:rPr lang="en-US" sz="2200" dirty="0" err="1" smtClean="0">
                <a:solidFill>
                  <a:schemeClr val="tx1"/>
                </a:solidFill>
                <a:latin typeface="Menlo"/>
              </a:rPr>
              <a:t>Vehicle.</a:t>
            </a:r>
            <a:r>
              <a:rPr lang="en-US" sz="2200" dirty="0" err="1" smtClean="0">
                <a:solidFill>
                  <a:schemeClr val="accent4">
                    <a:lumMod val="75000"/>
                  </a:schemeClr>
                </a:solidFill>
                <a:latin typeface="Menlo"/>
              </a:rPr>
              <a:t>prototype</a:t>
            </a:r>
            <a:r>
              <a:rPr lang="en-US" sz="2200" dirty="0" err="1" smtClean="0">
                <a:solidFill>
                  <a:schemeClr val="tx1"/>
                </a:solidFill>
                <a:latin typeface="Menlo"/>
              </a:rPr>
              <a:t>.doNoize.</a:t>
            </a:r>
            <a:r>
              <a:rPr lang="en-US" sz="2200" dirty="0" err="1" smtClean="0">
                <a:solidFill>
                  <a:schemeClr val="accent1">
                    <a:lumMod val="75000"/>
                  </a:schemeClr>
                </a:solidFill>
                <a:latin typeface="Menlo"/>
              </a:rPr>
              <a:t>apply</a:t>
            </a:r>
            <a:r>
              <a:rPr lang="en-US" sz="2200" dirty="0" smtClean="0">
                <a:solidFill>
                  <a:schemeClr val="tx1"/>
                </a:solidFill>
                <a:latin typeface="Menlo"/>
              </a:rPr>
              <a:t>(</a:t>
            </a:r>
            <a:r>
              <a:rPr lang="en-US" sz="2200" dirty="0" smtClean="0">
                <a:solidFill>
                  <a:schemeClr val="accent5">
                    <a:lumMod val="75000"/>
                  </a:schemeClr>
                </a:solidFill>
                <a:latin typeface="Menlo"/>
              </a:rPr>
              <a:t>this</a:t>
            </a:r>
            <a:r>
              <a:rPr lang="en-US" sz="2200" dirty="0" smtClean="0">
                <a:solidFill>
                  <a:schemeClr val="tx1"/>
                </a:solidFill>
                <a:latin typeface="Menlo"/>
              </a:rPr>
              <a:t>, arguments); </a:t>
            </a:r>
          </a:p>
          <a:p>
            <a:pPr>
              <a:spcBef>
                <a:spcPts val="0"/>
              </a:spcBef>
            </a:pPr>
            <a:r>
              <a:rPr lang="en-US" sz="2200" dirty="0">
                <a:solidFill>
                  <a:schemeClr val="tx1"/>
                </a:solidFill>
                <a:latin typeface="Menlo"/>
              </a:rPr>
              <a:t>	</a:t>
            </a:r>
            <a:r>
              <a:rPr lang="en-US" sz="2200" dirty="0" smtClean="0">
                <a:solidFill>
                  <a:schemeClr val="accent3">
                    <a:lumMod val="75000"/>
                  </a:schemeClr>
                </a:solidFill>
                <a:latin typeface="Menlo"/>
              </a:rPr>
              <a:t>console</a:t>
            </a:r>
            <a:r>
              <a:rPr lang="en-US" sz="2200" dirty="0" smtClean="0">
                <a:solidFill>
                  <a:schemeClr val="tx1"/>
                </a:solidFill>
                <a:latin typeface="Menlo"/>
              </a:rPr>
              <a:t>.</a:t>
            </a:r>
            <a:r>
              <a:rPr lang="en-US" sz="2200" dirty="0" smtClean="0">
                <a:solidFill>
                  <a:schemeClr val="accent1">
                    <a:lumMod val="75000"/>
                  </a:schemeClr>
                </a:solidFill>
                <a:latin typeface="Menlo"/>
              </a:rPr>
              <a:t>log</a:t>
            </a:r>
            <a:r>
              <a:rPr lang="en-US" sz="2200" dirty="0" smtClean="0">
                <a:solidFill>
                  <a:schemeClr val="tx1"/>
                </a:solidFill>
                <a:latin typeface="Menlo"/>
              </a:rPr>
              <a:t>( </a:t>
            </a:r>
            <a:r>
              <a:rPr lang="en-US" sz="2200" dirty="0" smtClean="0">
                <a:solidFill>
                  <a:schemeClr val="accent2">
                    <a:lumMod val="75000"/>
                  </a:schemeClr>
                </a:solidFill>
                <a:latin typeface="Menlo"/>
              </a:rPr>
              <a:t>“</a:t>
            </a:r>
            <a:r>
              <a:rPr lang="en-US" sz="2200" dirty="0" err="1" smtClean="0">
                <a:solidFill>
                  <a:schemeClr val="accent2">
                    <a:lumMod val="75000"/>
                  </a:schemeClr>
                </a:solidFill>
                <a:latin typeface="Menlo"/>
              </a:rPr>
              <a:t>Wzzzzzaaaammm</a:t>
            </a:r>
            <a:r>
              <a:rPr lang="en-US" sz="2200" dirty="0" smtClean="0">
                <a:solidFill>
                  <a:schemeClr val="accent2">
                    <a:lumMod val="75000"/>
                  </a:schemeClr>
                </a:solidFill>
                <a:latin typeface="Menlo"/>
              </a:rPr>
              <a:t>!” </a:t>
            </a:r>
            <a:r>
              <a:rPr lang="en-US" sz="2200" dirty="0" smtClean="0">
                <a:solidFill>
                  <a:schemeClr val="tx1"/>
                </a:solidFill>
                <a:latin typeface="Menlo"/>
              </a:rPr>
              <a:t>);</a:t>
            </a:r>
          </a:p>
          <a:p>
            <a:pPr>
              <a:spcBef>
                <a:spcPts val="0"/>
              </a:spcBef>
            </a:pPr>
            <a:r>
              <a:rPr lang="en-US" sz="2200" dirty="0" smtClean="0">
                <a:solidFill>
                  <a:schemeClr val="tx1"/>
                </a:solidFill>
                <a:latin typeface="Menlo"/>
              </a:rPr>
              <a:t>};</a:t>
            </a:r>
          </a:p>
          <a:p>
            <a:pPr>
              <a:spcBef>
                <a:spcPts val="0"/>
              </a:spcBef>
            </a:pPr>
            <a:endParaRPr lang="en-US" sz="2200" dirty="0">
              <a:solidFill>
                <a:schemeClr val="tx1"/>
              </a:solidFill>
              <a:latin typeface="Menlo"/>
            </a:endParaRPr>
          </a:p>
          <a:p>
            <a:pPr>
              <a:spcBef>
                <a:spcPts val="0"/>
              </a:spcBef>
            </a:pPr>
            <a:r>
              <a:rPr lang="en-US" sz="2200" dirty="0" err="1" smtClean="0">
                <a:solidFill>
                  <a:schemeClr val="accent6">
                    <a:lumMod val="75000"/>
                  </a:schemeClr>
                </a:solidFill>
                <a:latin typeface="Menlo"/>
              </a:rPr>
              <a:t>var</a:t>
            </a:r>
            <a:r>
              <a:rPr lang="en-US" sz="2200" dirty="0" smtClean="0">
                <a:solidFill>
                  <a:schemeClr val="accent6">
                    <a:lumMod val="75000"/>
                  </a:schemeClr>
                </a:solidFill>
                <a:latin typeface="Menlo"/>
              </a:rPr>
              <a:t> </a:t>
            </a:r>
            <a:r>
              <a:rPr lang="en-US" sz="2200" dirty="0" smtClean="0">
                <a:solidFill>
                  <a:schemeClr val="tx1"/>
                </a:solidFill>
                <a:latin typeface="Menlo"/>
              </a:rPr>
              <a:t>moto = new </a:t>
            </a:r>
            <a:r>
              <a:rPr lang="en-US" sz="2200" dirty="0" smtClean="0">
                <a:solidFill>
                  <a:schemeClr val="accent3">
                    <a:lumMod val="75000"/>
                  </a:schemeClr>
                </a:solidFill>
                <a:latin typeface="Menlo"/>
              </a:rPr>
              <a:t>Moto</a:t>
            </a:r>
            <a:r>
              <a:rPr lang="en-US" sz="2200" dirty="0" smtClean="0">
                <a:solidFill>
                  <a:schemeClr val="tx1"/>
                </a:solidFill>
                <a:latin typeface="Menlo"/>
              </a:rPr>
              <a:t>( </a:t>
            </a:r>
            <a:r>
              <a:rPr lang="en-US" sz="2200" dirty="0" smtClean="0">
                <a:solidFill>
                  <a:schemeClr val="accent2">
                    <a:lumMod val="75000"/>
                  </a:schemeClr>
                </a:solidFill>
                <a:latin typeface="Menlo"/>
              </a:rPr>
              <a:t>“Kawasaki” </a:t>
            </a:r>
            <a:r>
              <a:rPr lang="en-US" sz="2200" dirty="0" smtClean="0">
                <a:solidFill>
                  <a:schemeClr val="tx1"/>
                </a:solidFill>
                <a:latin typeface="Menlo"/>
              </a:rPr>
              <a:t>); </a:t>
            </a:r>
          </a:p>
          <a:p>
            <a:pPr>
              <a:spcBef>
                <a:spcPts val="0"/>
              </a:spcBef>
            </a:pPr>
            <a:r>
              <a:rPr lang="en-US" sz="2200" dirty="0" smtClean="0">
                <a:solidFill>
                  <a:schemeClr val="accent3">
                    <a:lumMod val="75000"/>
                  </a:schemeClr>
                </a:solidFill>
                <a:latin typeface="Menlo"/>
              </a:rPr>
              <a:t>console</a:t>
            </a:r>
            <a:r>
              <a:rPr lang="en-US" sz="2200" dirty="0" smtClean="0">
                <a:solidFill>
                  <a:schemeClr val="tx1"/>
                </a:solidFill>
                <a:latin typeface="Menlo"/>
              </a:rPr>
              <a:t>.</a:t>
            </a:r>
            <a:r>
              <a:rPr lang="en-US" sz="2200" dirty="0" smtClean="0">
                <a:solidFill>
                  <a:schemeClr val="accent1">
                    <a:lumMod val="75000"/>
                  </a:schemeClr>
                </a:solidFill>
                <a:latin typeface="Menlo"/>
              </a:rPr>
              <a:t>log</a:t>
            </a:r>
            <a:r>
              <a:rPr lang="en-US" sz="2200" dirty="0">
                <a:solidFill>
                  <a:schemeClr val="tx1"/>
                </a:solidFill>
                <a:latin typeface="Menlo"/>
              </a:rPr>
              <a:t>( </a:t>
            </a:r>
            <a:r>
              <a:rPr lang="en-US" sz="2200" dirty="0" err="1" smtClean="0">
                <a:solidFill>
                  <a:schemeClr val="tx1"/>
                </a:solidFill>
                <a:latin typeface="Menlo"/>
              </a:rPr>
              <a:t>moto.doNoize</a:t>
            </a:r>
            <a:r>
              <a:rPr lang="en-US" sz="2200" dirty="0" smtClean="0">
                <a:solidFill>
                  <a:schemeClr val="tx1"/>
                </a:solidFill>
                <a:latin typeface="Menlo"/>
              </a:rPr>
              <a:t>() </a:t>
            </a:r>
            <a:r>
              <a:rPr lang="en-US" sz="2200" dirty="0">
                <a:solidFill>
                  <a:schemeClr val="tx1"/>
                </a:solidFill>
                <a:latin typeface="Menlo"/>
              </a:rPr>
              <a:t>); </a:t>
            </a:r>
            <a:r>
              <a:rPr lang="en-US" sz="2200" dirty="0">
                <a:solidFill>
                  <a:schemeClr val="bg1">
                    <a:lumMod val="50000"/>
                  </a:schemeClr>
                </a:solidFill>
                <a:latin typeface="Menlo"/>
              </a:rPr>
              <a:t>//=&gt; Kawasaki sounds dangerous</a:t>
            </a:r>
            <a:r>
              <a:rPr lang="en-US" sz="2200" dirty="0" smtClean="0">
                <a:solidFill>
                  <a:schemeClr val="bg1">
                    <a:lumMod val="50000"/>
                  </a:schemeClr>
                </a:solidFill>
                <a:latin typeface="Menlo"/>
              </a:rPr>
              <a:t>! </a:t>
            </a:r>
            <a:r>
              <a:rPr lang="en-US" sz="2200" dirty="0" smtClean="0">
                <a:solidFill>
                  <a:schemeClr val="bg1">
                    <a:lumMod val="50000"/>
                  </a:schemeClr>
                </a:solidFill>
                <a:latin typeface="Menlo"/>
              </a:rPr>
              <a:t>\n </a:t>
            </a:r>
            <a:r>
              <a:rPr lang="en-US" sz="2200" dirty="0" err="1" smtClean="0">
                <a:solidFill>
                  <a:schemeClr val="bg1">
                    <a:lumMod val="50000"/>
                  </a:schemeClr>
                </a:solidFill>
                <a:latin typeface="Menlo"/>
              </a:rPr>
              <a:t>Wzzzzzaaaammm</a:t>
            </a:r>
            <a:r>
              <a:rPr lang="en-US" sz="2200" dirty="0">
                <a:solidFill>
                  <a:schemeClr val="bg1">
                    <a:lumMod val="50000"/>
                  </a:schemeClr>
                </a:solidFill>
                <a:latin typeface="Menlo"/>
              </a:rPr>
              <a:t>!</a:t>
            </a:r>
            <a:endParaRPr lang="ru-RU" sz="2200" dirty="0" smtClean="0">
              <a:solidFill>
                <a:schemeClr val="bg1">
                  <a:lumMod val="50000"/>
                </a:schemeClr>
              </a:solidFill>
              <a:latin typeface="Menlo"/>
            </a:endParaRPr>
          </a:p>
          <a:p>
            <a:pPr>
              <a:spcBef>
                <a:spcPts val="0"/>
              </a:spcBef>
            </a:pPr>
            <a:endParaRPr lang="ru-RU" sz="2200" dirty="0" smtClean="0">
              <a:solidFill>
                <a:schemeClr val="bg1">
                  <a:lumMod val="50000"/>
                </a:schemeClr>
              </a:solidFill>
              <a:latin typeface="Menlo"/>
            </a:endParaRPr>
          </a:p>
          <a:p>
            <a:pPr>
              <a:spcBef>
                <a:spcPts val="0"/>
              </a:spcBef>
            </a:pPr>
            <a:endParaRPr lang="en-US" sz="2200" dirty="0" smtClean="0">
              <a:solidFill>
                <a:schemeClr val="bg1">
                  <a:lumMod val="50000"/>
                </a:schemeClr>
              </a:solidFill>
              <a:latin typeface="Menlo"/>
            </a:endParaRPr>
          </a:p>
          <a:p>
            <a:pPr>
              <a:spcBef>
                <a:spcPts val="0"/>
              </a:spcBef>
            </a:pPr>
            <a:endParaRPr lang="en-US" sz="2200" dirty="0">
              <a:solidFill>
                <a:schemeClr val="bg1">
                  <a:lumMod val="50000"/>
                </a:schemeClr>
              </a:solidFill>
              <a:latin typeface="Menlo"/>
            </a:endParaRPr>
          </a:p>
          <a:p>
            <a:pPr>
              <a:spcBef>
                <a:spcPts val="0"/>
              </a:spcBef>
            </a:pPr>
            <a:endParaRPr lang="en-US" sz="2200" dirty="0">
              <a:solidFill>
                <a:schemeClr val="bg1">
                  <a:lumMod val="50000"/>
                </a:schemeClr>
              </a:solidFill>
              <a:latin typeface="Menlo"/>
            </a:endParaRPr>
          </a:p>
        </p:txBody>
      </p:sp>
    </p:spTree>
    <p:extLst>
      <p:ext uri="{BB962C8B-B14F-4D97-AF65-F5344CB8AC3E}">
        <p14:creationId xmlns:p14="http://schemas.microsoft.com/office/powerpoint/2010/main" val="180499825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  <p:sp>
        <p:nvSpPr>
          <p:cNvPr id="28" name="Shape 28"/>
          <p:cNvSpPr/>
          <p:nvPr/>
        </p:nvSpPr>
        <p:spPr>
          <a:xfrm>
            <a:off x="533400" y="6238875"/>
            <a:ext cx="9370579" cy="1684338"/>
          </a:xfrm>
          <a:prstGeom prst="rect">
            <a:avLst/>
          </a:prstGeom>
          <a:solidFill>
            <a:srgbClr val="F7A11E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 defTabSz="584200">
              <a:defRPr sz="3600">
                <a:uFill>
                  <a:solidFill/>
                </a:u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29" name="Shape 29"/>
          <p:cNvSpPr/>
          <p:nvPr/>
        </p:nvSpPr>
        <p:spPr>
          <a:xfrm>
            <a:off x="879475" y="6712486"/>
            <a:ext cx="8712200" cy="6704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584200">
              <a:lnSpc>
                <a:spcPct val="90000"/>
              </a:lnSpc>
              <a:buClr>
                <a:srgbClr val="FFFFFF"/>
              </a:buClr>
              <a:buFont typeface="Helvetica Light"/>
              <a:defRPr sz="4100" b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  <a:uFillTx/>
              </a:defRPr>
            </a:pPr>
            <a:r>
              <a:rPr lang="ru-RU" sz="4100" b="1" dirty="0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Примеси</a:t>
            </a:r>
            <a:endParaRPr sz="4100" b="1" dirty="0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</p:txBody>
      </p:sp>
      <p:pic>
        <p:nvPicPr>
          <p:cNvPr id="30" name="pres_goit_template_01-7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31812" y="8537575"/>
            <a:ext cx="11939588" cy="37306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23143261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97758" y="851337"/>
            <a:ext cx="11209283" cy="756745"/>
          </a:xfrm>
        </p:spPr>
        <p:txBody>
          <a:bodyPr/>
          <a:lstStyle/>
          <a:p>
            <a:pPr algn="l"/>
            <a:r>
              <a:rPr lang="ru-RU" sz="4800" b="1" dirty="0" smtClean="0">
                <a:solidFill>
                  <a:srgbClr val="EE7012"/>
                </a:solidFill>
                <a:latin typeface="Menlo"/>
              </a:rPr>
              <a:t>Примеси</a:t>
            </a:r>
            <a:endParaRPr lang="uk-UA" sz="4800" b="1" dirty="0">
              <a:solidFill>
                <a:srgbClr val="EE7012"/>
              </a:solidFill>
              <a:latin typeface="Menlo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897757" y="1608083"/>
            <a:ext cx="11209284" cy="6395546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  <a:latin typeface="Menlo"/>
              </a:rPr>
              <a:t>function</a:t>
            </a:r>
            <a:r>
              <a:rPr lang="en-US" sz="2400" dirty="0" smtClean="0">
                <a:solidFill>
                  <a:schemeClr val="tx1"/>
                </a:solidFill>
                <a:latin typeface="Menlo"/>
              </a:rPr>
              <a:t> </a:t>
            </a:r>
            <a:r>
              <a:rPr lang="en-US" sz="2400" dirty="0" smtClean="0">
                <a:solidFill>
                  <a:schemeClr val="accent1">
                    <a:lumMod val="75000"/>
                  </a:schemeClr>
                </a:solidFill>
                <a:latin typeface="Menlo"/>
              </a:rPr>
              <a:t>Moto</a:t>
            </a:r>
            <a:r>
              <a:rPr lang="en-US" sz="2400" dirty="0" smtClean="0">
                <a:solidFill>
                  <a:schemeClr val="tx1"/>
                </a:solidFill>
                <a:latin typeface="Menlo"/>
              </a:rPr>
              <a:t>(make) {</a:t>
            </a:r>
          </a:p>
          <a:p>
            <a:pPr>
              <a:spcBef>
                <a:spcPts val="0"/>
              </a:spcBef>
            </a:pPr>
            <a:r>
              <a:rPr lang="en-US" sz="2400" dirty="0" smtClean="0">
                <a:solidFill>
                  <a:schemeClr val="tx1"/>
                </a:solidFill>
                <a:latin typeface="Menlo"/>
              </a:rPr>
              <a:t>	</a:t>
            </a:r>
            <a:r>
              <a:rPr lang="en-US" sz="2400" dirty="0" err="1" smtClean="0">
                <a:solidFill>
                  <a:schemeClr val="accent5">
                    <a:lumMod val="75000"/>
                  </a:schemeClr>
                </a:solidFill>
                <a:latin typeface="Menlo"/>
              </a:rPr>
              <a:t>this</a:t>
            </a:r>
            <a:r>
              <a:rPr lang="en-US" sz="2400" dirty="0" err="1" smtClean="0">
                <a:solidFill>
                  <a:schemeClr val="tx1"/>
                </a:solidFill>
                <a:latin typeface="Menlo"/>
              </a:rPr>
              <a:t>.make</a:t>
            </a:r>
            <a:r>
              <a:rPr lang="en-US" sz="2400" dirty="0" smtClean="0">
                <a:solidFill>
                  <a:schemeClr val="tx1"/>
                </a:solidFill>
                <a:latin typeface="Menlo"/>
              </a:rPr>
              <a:t> = make;</a:t>
            </a:r>
            <a:r>
              <a:rPr lang="en-US" sz="2400" dirty="0">
                <a:solidFill>
                  <a:schemeClr val="tx1"/>
                </a:solidFill>
                <a:latin typeface="Menlo"/>
              </a:rPr>
              <a:t>	</a:t>
            </a:r>
            <a:endParaRPr lang="en-US" sz="2400" dirty="0" smtClean="0">
              <a:solidFill>
                <a:schemeClr val="tx1"/>
              </a:solidFill>
              <a:latin typeface="Menlo"/>
            </a:endParaRPr>
          </a:p>
          <a:p>
            <a:pPr>
              <a:spcBef>
                <a:spcPts val="0"/>
              </a:spcBef>
            </a:pPr>
            <a:r>
              <a:rPr lang="en-US" sz="2400" dirty="0" smtClean="0">
                <a:solidFill>
                  <a:schemeClr val="tx1"/>
                </a:solidFill>
                <a:latin typeface="Menlo"/>
              </a:rPr>
              <a:t>}</a:t>
            </a:r>
            <a:endParaRPr lang="ru-RU" sz="2400" dirty="0" smtClean="0">
              <a:solidFill>
                <a:schemeClr val="tx1"/>
              </a:solidFill>
              <a:latin typeface="Menlo"/>
            </a:endParaRPr>
          </a:p>
          <a:p>
            <a:pPr>
              <a:spcBef>
                <a:spcPts val="0"/>
              </a:spcBef>
            </a:pPr>
            <a:endParaRPr lang="ru-RU" sz="2400" dirty="0">
              <a:solidFill>
                <a:schemeClr val="tx1"/>
              </a:solidFill>
              <a:latin typeface="Menlo"/>
            </a:endParaRPr>
          </a:p>
          <a:p>
            <a:pPr>
              <a:spcBef>
                <a:spcPts val="0"/>
              </a:spcBef>
            </a:pPr>
            <a:r>
              <a:rPr lang="en-US" sz="2400" dirty="0" err="1" smtClean="0">
                <a:solidFill>
                  <a:schemeClr val="accent6">
                    <a:lumMod val="75000"/>
                  </a:schemeClr>
                </a:solidFill>
                <a:latin typeface="Menlo"/>
              </a:rPr>
              <a:t>var</a:t>
            </a:r>
            <a:r>
              <a:rPr lang="en-US" sz="2400" dirty="0" smtClean="0">
                <a:solidFill>
                  <a:schemeClr val="tx1"/>
                </a:solidFill>
                <a:latin typeface="Menlo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latin typeface="Menlo"/>
              </a:rPr>
              <a:t>stuntsMixins</a:t>
            </a:r>
            <a:r>
              <a:rPr lang="en-US" sz="2400" dirty="0" smtClean="0">
                <a:solidFill>
                  <a:schemeClr val="tx1"/>
                </a:solidFill>
                <a:latin typeface="Menlo"/>
              </a:rPr>
              <a:t> = {</a:t>
            </a:r>
          </a:p>
          <a:p>
            <a:pPr>
              <a:spcBef>
                <a:spcPts val="0"/>
              </a:spcBef>
            </a:pPr>
            <a:r>
              <a:rPr lang="en-US" sz="2400" dirty="0" smtClean="0">
                <a:solidFill>
                  <a:schemeClr val="tx1"/>
                </a:solidFill>
                <a:latin typeface="Menlo"/>
              </a:rPr>
              <a:t>	</a:t>
            </a:r>
            <a:r>
              <a:rPr lang="en-US" sz="2400" dirty="0" err="1" smtClean="0">
                <a:solidFill>
                  <a:schemeClr val="accent1">
                    <a:lumMod val="75000"/>
                  </a:schemeClr>
                </a:solidFill>
                <a:latin typeface="Menlo"/>
              </a:rPr>
              <a:t>doBurnout</a:t>
            </a:r>
            <a:r>
              <a:rPr lang="en-US" sz="2400" dirty="0" smtClean="0">
                <a:solidFill>
                  <a:schemeClr val="tx1"/>
                </a:solidFill>
                <a:latin typeface="Menlo"/>
              </a:rPr>
              <a:t>: 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  <a:latin typeface="Menlo"/>
              </a:rPr>
              <a:t>function</a:t>
            </a:r>
            <a:r>
              <a:rPr lang="en-US" sz="2400" dirty="0" smtClean="0">
                <a:solidFill>
                  <a:schemeClr val="tx1"/>
                </a:solidFill>
                <a:latin typeface="Menlo"/>
              </a:rPr>
              <a:t>() { </a:t>
            </a:r>
            <a:r>
              <a:rPr lang="en-US" sz="2400" dirty="0" smtClean="0">
                <a:solidFill>
                  <a:schemeClr val="accent3">
                    <a:lumMod val="75000"/>
                  </a:schemeClr>
                </a:solidFill>
                <a:latin typeface="Menlo"/>
              </a:rPr>
              <a:t>console</a:t>
            </a:r>
            <a:r>
              <a:rPr lang="en-US" sz="2400" dirty="0" smtClean="0">
                <a:solidFill>
                  <a:schemeClr val="tx1"/>
                </a:solidFill>
                <a:latin typeface="Menlo"/>
              </a:rPr>
              <a:t>.</a:t>
            </a:r>
            <a:r>
              <a:rPr lang="en-US" sz="2400" dirty="0" smtClean="0">
                <a:solidFill>
                  <a:schemeClr val="accent1">
                    <a:lumMod val="75000"/>
                  </a:schemeClr>
                </a:solidFill>
                <a:latin typeface="Menlo"/>
              </a:rPr>
              <a:t>log</a:t>
            </a:r>
            <a:r>
              <a:rPr lang="en-US" sz="2400" dirty="0" smtClean="0">
                <a:solidFill>
                  <a:schemeClr val="tx1"/>
                </a:solidFill>
                <a:latin typeface="Menlo"/>
              </a:rPr>
              <a:t>( </a:t>
            </a:r>
            <a:r>
              <a:rPr lang="en-US" sz="2400" dirty="0" err="1" smtClean="0">
                <a:solidFill>
                  <a:schemeClr val="accent5">
                    <a:lumMod val="75000"/>
                  </a:schemeClr>
                </a:solidFill>
                <a:latin typeface="Menlo"/>
              </a:rPr>
              <a:t>this</a:t>
            </a:r>
            <a:r>
              <a:rPr lang="en-US" sz="2400" dirty="0" err="1" smtClean="0">
                <a:solidFill>
                  <a:schemeClr val="tx1"/>
                </a:solidFill>
                <a:latin typeface="Menlo"/>
              </a:rPr>
              <a:t>.make</a:t>
            </a:r>
            <a:r>
              <a:rPr lang="en-US" sz="2400" dirty="0" smtClean="0">
                <a:solidFill>
                  <a:schemeClr val="tx1"/>
                </a:solidFill>
                <a:latin typeface="Menlo"/>
              </a:rPr>
              <a:t> + </a:t>
            </a:r>
            <a:r>
              <a:rPr lang="en-US" sz="2400" dirty="0" smtClean="0">
                <a:solidFill>
                  <a:schemeClr val="accent2">
                    <a:lumMod val="75000"/>
                  </a:schemeClr>
                </a:solidFill>
                <a:latin typeface="Menlo"/>
              </a:rPr>
              <a:t>“ does a burnout!” </a:t>
            </a:r>
            <a:r>
              <a:rPr lang="en-US" sz="2400" dirty="0" smtClean="0">
                <a:solidFill>
                  <a:schemeClr val="tx1"/>
                </a:solidFill>
                <a:latin typeface="Menlo"/>
              </a:rPr>
              <a:t>) },</a:t>
            </a:r>
          </a:p>
          <a:p>
            <a:pPr>
              <a:spcBef>
                <a:spcPts val="0"/>
              </a:spcBef>
            </a:pPr>
            <a:r>
              <a:rPr lang="en-US" sz="2400" dirty="0">
                <a:solidFill>
                  <a:schemeClr val="tx1"/>
                </a:solidFill>
                <a:latin typeface="Menlo"/>
              </a:rPr>
              <a:t>	</a:t>
            </a:r>
            <a:r>
              <a:rPr lang="en-US" sz="2400" dirty="0" err="1" smtClean="0">
                <a:solidFill>
                  <a:schemeClr val="accent1">
                    <a:lumMod val="75000"/>
                  </a:schemeClr>
                </a:solidFill>
                <a:latin typeface="Menlo"/>
              </a:rPr>
              <a:t>doWheelie</a:t>
            </a:r>
            <a:r>
              <a:rPr lang="en-US" sz="2400" dirty="0" smtClean="0">
                <a:solidFill>
                  <a:schemeClr val="tx1"/>
                </a:solidFill>
                <a:latin typeface="Menlo"/>
              </a:rPr>
              <a:t>: 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  <a:latin typeface="Menlo"/>
              </a:rPr>
              <a:t>function</a:t>
            </a:r>
            <a:r>
              <a:rPr lang="en-US" sz="2400" dirty="0" smtClean="0">
                <a:solidFill>
                  <a:schemeClr val="tx1"/>
                </a:solidFill>
                <a:latin typeface="Menlo"/>
              </a:rPr>
              <a:t>() { </a:t>
            </a:r>
            <a:r>
              <a:rPr lang="en-US" sz="2400" dirty="0" smtClean="0">
                <a:solidFill>
                  <a:schemeClr val="accent3">
                    <a:lumMod val="75000"/>
                  </a:schemeClr>
                </a:solidFill>
                <a:latin typeface="Menlo"/>
              </a:rPr>
              <a:t>console</a:t>
            </a:r>
            <a:r>
              <a:rPr lang="en-US" sz="2400" dirty="0" smtClean="0">
                <a:solidFill>
                  <a:schemeClr val="tx1"/>
                </a:solidFill>
                <a:latin typeface="Menlo"/>
              </a:rPr>
              <a:t>.</a:t>
            </a:r>
            <a:r>
              <a:rPr lang="en-US" sz="2400" dirty="0" smtClean="0">
                <a:solidFill>
                  <a:schemeClr val="accent1">
                    <a:lumMod val="75000"/>
                  </a:schemeClr>
                </a:solidFill>
                <a:latin typeface="Menlo"/>
              </a:rPr>
              <a:t>log</a:t>
            </a:r>
            <a:r>
              <a:rPr lang="en-US" sz="2400" dirty="0">
                <a:solidFill>
                  <a:schemeClr val="tx1"/>
                </a:solidFill>
                <a:latin typeface="Menlo"/>
              </a:rPr>
              <a:t>( 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  <a:latin typeface="Menlo"/>
              </a:rPr>
              <a:t>this</a:t>
            </a:r>
            <a:r>
              <a:rPr lang="en-US" sz="2400" dirty="0" err="1">
                <a:solidFill>
                  <a:schemeClr val="tx1"/>
                </a:solidFill>
                <a:latin typeface="Menlo"/>
              </a:rPr>
              <a:t>.make</a:t>
            </a:r>
            <a:r>
              <a:rPr lang="en-US" sz="2400" dirty="0">
                <a:solidFill>
                  <a:schemeClr val="tx1"/>
                </a:solidFill>
                <a:latin typeface="Menlo"/>
              </a:rPr>
              <a:t> + 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Menlo"/>
              </a:rPr>
              <a:t>“ does </a:t>
            </a:r>
            <a:r>
              <a:rPr lang="en-US" sz="2400" dirty="0" smtClean="0">
                <a:solidFill>
                  <a:schemeClr val="accent2">
                    <a:lumMod val="75000"/>
                  </a:schemeClr>
                </a:solidFill>
                <a:latin typeface="Menlo"/>
              </a:rPr>
              <a:t>a wheelie!” </a:t>
            </a:r>
            <a:r>
              <a:rPr lang="en-US" sz="2400" dirty="0" smtClean="0">
                <a:solidFill>
                  <a:schemeClr val="tx1"/>
                </a:solidFill>
                <a:latin typeface="Menlo"/>
              </a:rPr>
              <a:t>) }</a:t>
            </a:r>
            <a:endParaRPr lang="en-US" sz="2400" dirty="0">
              <a:solidFill>
                <a:schemeClr val="tx1"/>
              </a:solidFill>
              <a:latin typeface="Menlo"/>
            </a:endParaRPr>
          </a:p>
          <a:p>
            <a:pPr>
              <a:spcBef>
                <a:spcPts val="0"/>
              </a:spcBef>
            </a:pPr>
            <a:r>
              <a:rPr lang="en-US" sz="2400" dirty="0" smtClean="0">
                <a:solidFill>
                  <a:schemeClr val="tx1"/>
                </a:solidFill>
                <a:latin typeface="Menlo"/>
              </a:rPr>
              <a:t>}</a:t>
            </a:r>
          </a:p>
          <a:p>
            <a:pPr>
              <a:spcBef>
                <a:spcPts val="0"/>
              </a:spcBef>
            </a:pPr>
            <a:endParaRPr lang="en-US" sz="2400" dirty="0">
              <a:solidFill>
                <a:schemeClr val="tx1"/>
              </a:solidFill>
              <a:latin typeface="Menlo"/>
            </a:endParaRPr>
          </a:p>
          <a:p>
            <a:pPr>
              <a:spcBef>
                <a:spcPts val="0"/>
              </a:spcBef>
            </a:pPr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Menlo"/>
              </a:rPr>
              <a:t>f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  <a:latin typeface="Menlo"/>
              </a:rPr>
              <a:t>or</a:t>
            </a:r>
            <a:r>
              <a:rPr lang="en-US" sz="2400" dirty="0" smtClean="0">
                <a:solidFill>
                  <a:schemeClr val="tx1"/>
                </a:solidFill>
                <a:latin typeface="Menlo"/>
              </a:rPr>
              <a:t> ( </a:t>
            </a:r>
            <a:r>
              <a:rPr lang="en-US" sz="2400" dirty="0" err="1" smtClean="0">
                <a:solidFill>
                  <a:schemeClr val="accent6">
                    <a:lumMod val="75000"/>
                  </a:schemeClr>
                </a:solidFill>
                <a:latin typeface="Menlo"/>
              </a:rPr>
              <a:t>var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  <a:latin typeface="Menlo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latin typeface="Menlo"/>
              </a:rPr>
              <a:t>mixin</a:t>
            </a:r>
            <a:r>
              <a:rPr lang="en-US" sz="2400" dirty="0" smtClean="0">
                <a:solidFill>
                  <a:schemeClr val="tx1"/>
                </a:solidFill>
                <a:latin typeface="Menlo"/>
              </a:rPr>
              <a:t> in </a:t>
            </a:r>
            <a:r>
              <a:rPr lang="en-US" sz="2400" dirty="0" err="1" smtClean="0">
                <a:solidFill>
                  <a:schemeClr val="tx1"/>
                </a:solidFill>
                <a:latin typeface="Menlo"/>
              </a:rPr>
              <a:t>stuntsMixins</a:t>
            </a:r>
            <a:r>
              <a:rPr lang="en-US" sz="2400" dirty="0" smtClean="0">
                <a:solidFill>
                  <a:schemeClr val="tx1"/>
                </a:solidFill>
                <a:latin typeface="Menlo"/>
              </a:rPr>
              <a:t> ) {</a:t>
            </a:r>
          </a:p>
          <a:p>
            <a:pPr>
              <a:spcBef>
                <a:spcPts val="0"/>
              </a:spcBef>
            </a:pPr>
            <a:r>
              <a:rPr lang="en-US" sz="2400" dirty="0" smtClean="0">
                <a:solidFill>
                  <a:schemeClr val="tx1"/>
                </a:solidFill>
                <a:latin typeface="Menlo"/>
              </a:rPr>
              <a:t>	</a:t>
            </a:r>
            <a:r>
              <a:rPr lang="en-US" sz="2400" dirty="0" err="1" smtClean="0">
                <a:solidFill>
                  <a:schemeClr val="tx1"/>
                </a:solidFill>
                <a:latin typeface="Menlo"/>
              </a:rPr>
              <a:t>Moto.</a:t>
            </a:r>
            <a:r>
              <a:rPr lang="en-US" sz="2400" dirty="0" err="1" smtClean="0">
                <a:solidFill>
                  <a:schemeClr val="accent4">
                    <a:lumMod val="75000"/>
                  </a:schemeClr>
                </a:solidFill>
                <a:latin typeface="Menlo"/>
              </a:rPr>
              <a:t>prototype</a:t>
            </a:r>
            <a:r>
              <a:rPr lang="en-US" sz="2400" dirty="0" smtClean="0">
                <a:solidFill>
                  <a:schemeClr val="tx1"/>
                </a:solidFill>
                <a:latin typeface="Menlo"/>
              </a:rPr>
              <a:t>[</a:t>
            </a:r>
            <a:r>
              <a:rPr lang="en-US" sz="2400" dirty="0" err="1" smtClean="0">
                <a:solidFill>
                  <a:schemeClr val="tx1"/>
                </a:solidFill>
                <a:latin typeface="Menlo"/>
              </a:rPr>
              <a:t>mixin</a:t>
            </a:r>
            <a:r>
              <a:rPr lang="en-US" sz="2400" dirty="0" smtClean="0">
                <a:solidFill>
                  <a:schemeClr val="tx1"/>
                </a:solidFill>
                <a:latin typeface="Menlo"/>
              </a:rPr>
              <a:t>] = </a:t>
            </a:r>
            <a:r>
              <a:rPr lang="en-US" sz="2400" dirty="0" err="1" smtClean="0">
                <a:solidFill>
                  <a:schemeClr val="tx1"/>
                </a:solidFill>
                <a:latin typeface="Menlo"/>
              </a:rPr>
              <a:t>stuntMixins</a:t>
            </a:r>
            <a:r>
              <a:rPr lang="en-US" sz="2400" dirty="0" smtClean="0">
                <a:solidFill>
                  <a:schemeClr val="tx1"/>
                </a:solidFill>
                <a:latin typeface="Menlo"/>
              </a:rPr>
              <a:t>[</a:t>
            </a:r>
            <a:r>
              <a:rPr lang="en-US" sz="2400" dirty="0" err="1" smtClean="0">
                <a:solidFill>
                  <a:schemeClr val="tx1"/>
                </a:solidFill>
                <a:latin typeface="Menlo"/>
              </a:rPr>
              <a:t>mixin</a:t>
            </a:r>
            <a:r>
              <a:rPr lang="en-US" sz="2400" dirty="0" smtClean="0">
                <a:solidFill>
                  <a:schemeClr val="tx1"/>
                </a:solidFill>
                <a:latin typeface="Menlo"/>
              </a:rPr>
              <a:t>];</a:t>
            </a:r>
            <a:endParaRPr lang="en-US" sz="2400" dirty="0">
              <a:solidFill>
                <a:schemeClr val="tx1"/>
              </a:solidFill>
              <a:latin typeface="Menlo"/>
            </a:endParaRPr>
          </a:p>
          <a:p>
            <a:pPr>
              <a:spcBef>
                <a:spcPts val="0"/>
              </a:spcBef>
            </a:pPr>
            <a:r>
              <a:rPr lang="en-US" sz="2400" dirty="0" smtClean="0">
                <a:solidFill>
                  <a:schemeClr val="tx1"/>
                </a:solidFill>
                <a:latin typeface="Menlo"/>
              </a:rPr>
              <a:t>}</a:t>
            </a:r>
          </a:p>
          <a:p>
            <a:pPr>
              <a:spcBef>
                <a:spcPts val="0"/>
              </a:spcBef>
            </a:pPr>
            <a:endParaRPr lang="en-US" sz="2400" dirty="0">
              <a:solidFill>
                <a:schemeClr val="tx1"/>
              </a:solidFill>
              <a:latin typeface="Menlo"/>
            </a:endParaRPr>
          </a:p>
          <a:p>
            <a:pPr>
              <a:spcBef>
                <a:spcPts val="0"/>
              </a:spcBef>
            </a:pPr>
            <a:r>
              <a:rPr lang="en-US" sz="2400" dirty="0" err="1" smtClean="0">
                <a:solidFill>
                  <a:schemeClr val="accent6">
                    <a:lumMod val="75000"/>
                  </a:schemeClr>
                </a:solidFill>
                <a:latin typeface="Menlo"/>
              </a:rPr>
              <a:t>var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  <a:latin typeface="Menlo"/>
              </a:rPr>
              <a:t> </a:t>
            </a:r>
            <a:r>
              <a:rPr lang="en-US" sz="2400" dirty="0" smtClean="0">
                <a:solidFill>
                  <a:schemeClr val="tx1"/>
                </a:solidFill>
                <a:latin typeface="Menlo"/>
              </a:rPr>
              <a:t>moto = new </a:t>
            </a:r>
            <a:r>
              <a:rPr lang="en-US" sz="2400" dirty="0" smtClean="0">
                <a:solidFill>
                  <a:schemeClr val="accent3">
                    <a:lumMod val="75000"/>
                  </a:schemeClr>
                </a:solidFill>
                <a:latin typeface="Menlo"/>
              </a:rPr>
              <a:t>Moto</a:t>
            </a:r>
            <a:r>
              <a:rPr lang="en-US" sz="2400" dirty="0" smtClean="0">
                <a:solidFill>
                  <a:schemeClr val="tx1"/>
                </a:solidFill>
                <a:latin typeface="Menlo"/>
              </a:rPr>
              <a:t>( </a:t>
            </a:r>
            <a:r>
              <a:rPr lang="en-US" sz="2400" dirty="0" smtClean="0">
                <a:solidFill>
                  <a:schemeClr val="accent2">
                    <a:lumMod val="75000"/>
                  </a:schemeClr>
                </a:solidFill>
                <a:latin typeface="Menlo"/>
              </a:rPr>
              <a:t>“</a:t>
            </a:r>
            <a:r>
              <a:rPr lang="en-US" sz="2400" dirty="0" err="1" smtClean="0">
                <a:solidFill>
                  <a:schemeClr val="accent2">
                    <a:lumMod val="75000"/>
                  </a:schemeClr>
                </a:solidFill>
                <a:latin typeface="Menlo"/>
              </a:rPr>
              <a:t>Jawa</a:t>
            </a:r>
            <a:r>
              <a:rPr lang="en-US" sz="2400" dirty="0" smtClean="0">
                <a:solidFill>
                  <a:schemeClr val="accent2">
                    <a:lumMod val="75000"/>
                  </a:schemeClr>
                </a:solidFill>
                <a:latin typeface="Menlo"/>
              </a:rPr>
              <a:t>” </a:t>
            </a:r>
            <a:r>
              <a:rPr lang="en-US" sz="2400" dirty="0" smtClean="0">
                <a:solidFill>
                  <a:schemeClr val="tx1"/>
                </a:solidFill>
                <a:latin typeface="Menlo"/>
              </a:rPr>
              <a:t>);</a:t>
            </a:r>
          </a:p>
          <a:p>
            <a:pPr>
              <a:spcBef>
                <a:spcPts val="0"/>
              </a:spcBef>
            </a:pPr>
            <a:endParaRPr lang="en-US" sz="2400" dirty="0">
              <a:solidFill>
                <a:schemeClr val="tx1"/>
              </a:solidFill>
              <a:latin typeface="Menlo"/>
            </a:endParaRPr>
          </a:p>
          <a:p>
            <a:pPr>
              <a:spcBef>
                <a:spcPts val="0"/>
              </a:spcBef>
            </a:pPr>
            <a:r>
              <a:rPr lang="en-US" sz="2400" dirty="0" smtClean="0">
                <a:solidFill>
                  <a:schemeClr val="accent3">
                    <a:lumMod val="75000"/>
                  </a:schemeClr>
                </a:solidFill>
                <a:latin typeface="Menlo"/>
              </a:rPr>
              <a:t>console</a:t>
            </a:r>
            <a:r>
              <a:rPr lang="en-US" sz="2400" dirty="0" smtClean="0">
                <a:solidFill>
                  <a:schemeClr val="tx1"/>
                </a:solidFill>
                <a:latin typeface="Menlo"/>
              </a:rPr>
              <a:t>.</a:t>
            </a:r>
            <a:r>
              <a:rPr lang="en-US" sz="2400" dirty="0" smtClean="0">
                <a:solidFill>
                  <a:schemeClr val="accent1">
                    <a:lumMod val="75000"/>
                  </a:schemeClr>
                </a:solidFill>
                <a:latin typeface="Menlo"/>
              </a:rPr>
              <a:t>log</a:t>
            </a:r>
            <a:r>
              <a:rPr lang="en-US" sz="2400" dirty="0" smtClean="0">
                <a:solidFill>
                  <a:schemeClr val="tx1"/>
                </a:solidFill>
                <a:latin typeface="Menlo"/>
              </a:rPr>
              <a:t>( </a:t>
            </a:r>
            <a:r>
              <a:rPr lang="en-US" sz="2400" dirty="0" err="1" smtClean="0">
                <a:solidFill>
                  <a:schemeClr val="tx1"/>
                </a:solidFill>
                <a:latin typeface="Menlo"/>
              </a:rPr>
              <a:t>moto.doBurnout</a:t>
            </a:r>
            <a:r>
              <a:rPr lang="en-US" sz="2400" dirty="0" smtClean="0">
                <a:solidFill>
                  <a:schemeClr val="tx1"/>
                </a:solidFill>
                <a:latin typeface="Menlo"/>
              </a:rPr>
              <a:t>() ); 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latin typeface="Menlo"/>
              </a:rPr>
              <a:t>//=&gt; </a:t>
            </a:r>
            <a:r>
              <a:rPr lang="en-US" sz="2400" dirty="0" err="1" smtClean="0">
                <a:solidFill>
                  <a:schemeClr val="bg1">
                    <a:lumMod val="50000"/>
                  </a:schemeClr>
                </a:solidFill>
                <a:latin typeface="Menlo"/>
              </a:rPr>
              <a:t>Jawa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latin typeface="Menlo"/>
              </a:rPr>
              <a:t> does a 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latin typeface="Menlo"/>
              </a:rPr>
              <a:t>burnout!</a:t>
            </a:r>
            <a:endParaRPr lang="ru-RU" sz="2400" dirty="0" smtClean="0">
              <a:solidFill>
                <a:schemeClr val="bg1">
                  <a:lumMod val="50000"/>
                </a:schemeClr>
              </a:solidFill>
              <a:latin typeface="Menlo"/>
            </a:endParaRPr>
          </a:p>
          <a:p>
            <a:pPr>
              <a:spcBef>
                <a:spcPts val="0"/>
              </a:spcBef>
            </a:pPr>
            <a:endParaRPr lang="en-US" sz="2200" dirty="0" smtClean="0">
              <a:solidFill>
                <a:schemeClr val="bg1">
                  <a:lumMod val="50000"/>
                </a:schemeClr>
              </a:solidFill>
              <a:latin typeface="Menlo"/>
            </a:endParaRPr>
          </a:p>
          <a:p>
            <a:pPr>
              <a:spcBef>
                <a:spcPts val="0"/>
              </a:spcBef>
            </a:pPr>
            <a:endParaRPr lang="en-US" sz="2200" dirty="0">
              <a:solidFill>
                <a:schemeClr val="bg1">
                  <a:lumMod val="50000"/>
                </a:schemeClr>
              </a:solidFill>
              <a:latin typeface="Menlo"/>
            </a:endParaRPr>
          </a:p>
          <a:p>
            <a:pPr>
              <a:spcBef>
                <a:spcPts val="0"/>
              </a:spcBef>
            </a:pPr>
            <a:endParaRPr lang="en-US" sz="2200" dirty="0">
              <a:solidFill>
                <a:schemeClr val="bg1">
                  <a:lumMod val="50000"/>
                </a:schemeClr>
              </a:solidFill>
              <a:latin typeface="Menlo"/>
            </a:endParaRPr>
          </a:p>
        </p:txBody>
      </p:sp>
    </p:spTree>
    <p:extLst>
      <p:ext uri="{BB962C8B-B14F-4D97-AF65-F5344CB8AC3E}">
        <p14:creationId xmlns:p14="http://schemas.microsoft.com/office/powerpoint/2010/main" val="63245974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13004801" cy="9753600"/>
          </a:xfrm>
          <a:prstGeom prst="rect">
            <a:avLst/>
          </a:prstGeom>
        </p:spPr>
      </p:pic>
      <p:sp>
        <p:nvSpPr>
          <p:cNvPr id="28" name="Shape 28"/>
          <p:cNvSpPr/>
          <p:nvPr/>
        </p:nvSpPr>
        <p:spPr>
          <a:xfrm>
            <a:off x="533400" y="6238875"/>
            <a:ext cx="9370579" cy="1684338"/>
          </a:xfrm>
          <a:prstGeom prst="rect">
            <a:avLst/>
          </a:prstGeom>
          <a:solidFill>
            <a:srgbClr val="F7A11E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 defTabSz="584200">
              <a:defRPr sz="3600">
                <a:uFill>
                  <a:solidFill/>
                </a:u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29" name="Shape 29"/>
          <p:cNvSpPr/>
          <p:nvPr/>
        </p:nvSpPr>
        <p:spPr>
          <a:xfrm>
            <a:off x="879475" y="6712486"/>
            <a:ext cx="8712200" cy="6704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584200">
              <a:lnSpc>
                <a:spcPct val="90000"/>
              </a:lnSpc>
              <a:buClr>
                <a:srgbClr val="FFFFFF"/>
              </a:buClr>
              <a:buFont typeface="Helvetica Light"/>
              <a:defRPr sz="4100" b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  <a:uFillTx/>
              </a:defRPr>
            </a:pPr>
            <a:r>
              <a:rPr lang="en-US" sz="4100" b="1" dirty="0" err="1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instanceof</a:t>
            </a:r>
            <a:endParaRPr sz="4100" b="1" dirty="0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</p:txBody>
      </p:sp>
      <p:pic>
        <p:nvPicPr>
          <p:cNvPr id="30" name="pres_goit_template_01-7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31812" y="8537575"/>
            <a:ext cx="11939588" cy="37306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4172842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97758" y="851337"/>
            <a:ext cx="11209283" cy="756745"/>
          </a:xfrm>
        </p:spPr>
        <p:txBody>
          <a:bodyPr/>
          <a:lstStyle/>
          <a:p>
            <a:pPr algn="l"/>
            <a:r>
              <a:rPr lang="en-US" sz="4800" b="1" dirty="0" err="1" smtClean="0">
                <a:solidFill>
                  <a:srgbClr val="EE7012"/>
                </a:solidFill>
                <a:latin typeface="Menlo"/>
              </a:rPr>
              <a:t>instanceof</a:t>
            </a:r>
            <a:endParaRPr lang="uk-UA" sz="4800" b="1" dirty="0">
              <a:solidFill>
                <a:srgbClr val="EE7012"/>
              </a:solidFill>
              <a:latin typeface="Menlo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897757" y="1608083"/>
            <a:ext cx="11209284" cy="6395546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  <a:latin typeface="Menlo"/>
              </a:rPr>
              <a:t>function</a:t>
            </a:r>
            <a:r>
              <a:rPr lang="en-US" sz="2400" dirty="0" smtClean="0">
                <a:solidFill>
                  <a:schemeClr val="tx1"/>
                </a:solidFill>
                <a:latin typeface="Menlo"/>
              </a:rPr>
              <a:t> </a:t>
            </a:r>
            <a:r>
              <a:rPr lang="en-US" sz="2400" dirty="0" smtClean="0">
                <a:solidFill>
                  <a:schemeClr val="accent1">
                    <a:lumMod val="75000"/>
                  </a:schemeClr>
                </a:solidFill>
                <a:latin typeface="Menlo"/>
              </a:rPr>
              <a:t>Vehicle</a:t>
            </a:r>
            <a:r>
              <a:rPr lang="en-US" sz="2400" dirty="0" smtClean="0">
                <a:solidFill>
                  <a:schemeClr val="tx1"/>
                </a:solidFill>
                <a:latin typeface="Menlo"/>
              </a:rPr>
              <a:t>(){</a:t>
            </a:r>
          </a:p>
          <a:p>
            <a:pPr>
              <a:spcBef>
                <a:spcPts val="0"/>
              </a:spcBef>
            </a:pPr>
            <a:r>
              <a:rPr lang="en-US" sz="2400" dirty="0" smtClean="0">
                <a:solidFill>
                  <a:schemeClr val="tx1"/>
                </a:solidFill>
                <a:latin typeface="Menlo"/>
              </a:rPr>
              <a:t>	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latin typeface="Menlo"/>
              </a:rPr>
              <a:t>// …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Menlo"/>
            </a:endParaRPr>
          </a:p>
          <a:p>
            <a:pPr>
              <a:spcBef>
                <a:spcPts val="0"/>
              </a:spcBef>
            </a:pPr>
            <a:r>
              <a:rPr lang="en-US" sz="2400" dirty="0" smtClean="0">
                <a:solidFill>
                  <a:schemeClr val="tx1"/>
                </a:solidFill>
                <a:latin typeface="Menlo"/>
              </a:rPr>
              <a:t>}</a:t>
            </a:r>
          </a:p>
          <a:p>
            <a:pPr>
              <a:spcBef>
                <a:spcPts val="0"/>
              </a:spcBef>
            </a:pP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  <a:latin typeface="Menlo"/>
              </a:rPr>
              <a:t>function</a:t>
            </a:r>
            <a:r>
              <a:rPr lang="en-US" sz="2400" dirty="0" smtClean="0">
                <a:solidFill>
                  <a:schemeClr val="tx1"/>
                </a:solidFill>
                <a:latin typeface="Menlo"/>
              </a:rPr>
              <a:t> </a:t>
            </a:r>
            <a:r>
              <a:rPr lang="en-US" sz="2400" dirty="0" smtClean="0">
                <a:solidFill>
                  <a:schemeClr val="accent1">
                    <a:lumMod val="75000"/>
                  </a:schemeClr>
                </a:solidFill>
                <a:latin typeface="Menlo"/>
              </a:rPr>
              <a:t>Moto</a:t>
            </a:r>
            <a:r>
              <a:rPr lang="en-US" sz="2400" dirty="0" smtClean="0">
                <a:solidFill>
                  <a:schemeClr val="tx1"/>
                </a:solidFill>
                <a:latin typeface="Menlo"/>
              </a:rPr>
              <a:t>(){</a:t>
            </a:r>
          </a:p>
          <a:p>
            <a:pPr>
              <a:spcBef>
                <a:spcPts val="0"/>
              </a:spcBef>
            </a:pPr>
            <a:r>
              <a:rPr lang="en-US" sz="2400" dirty="0">
                <a:solidFill>
                  <a:schemeClr val="tx1"/>
                </a:solidFill>
                <a:latin typeface="Menlo"/>
              </a:rPr>
              <a:t>	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latin typeface="Menlo"/>
              </a:rPr>
              <a:t>// …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Menlo"/>
            </a:endParaRPr>
          </a:p>
          <a:p>
            <a:pPr>
              <a:spcBef>
                <a:spcPts val="0"/>
              </a:spcBef>
            </a:pPr>
            <a:r>
              <a:rPr lang="en-US" sz="2400" dirty="0" smtClean="0">
                <a:solidFill>
                  <a:schemeClr val="tx1"/>
                </a:solidFill>
                <a:latin typeface="Menlo"/>
              </a:rPr>
              <a:t>}</a:t>
            </a:r>
          </a:p>
          <a:p>
            <a:pPr>
              <a:spcBef>
                <a:spcPts val="0"/>
              </a:spcBef>
            </a:pPr>
            <a:endParaRPr lang="en-US" sz="2400" dirty="0">
              <a:solidFill>
                <a:schemeClr val="tx1"/>
              </a:solidFill>
              <a:latin typeface="Menlo"/>
            </a:endParaRPr>
          </a:p>
          <a:p>
            <a:pPr>
              <a:spcBef>
                <a:spcPts val="0"/>
              </a:spcBef>
            </a:pPr>
            <a:r>
              <a:rPr lang="en-US" sz="2400" dirty="0" err="1" smtClean="0">
                <a:solidFill>
                  <a:schemeClr val="accent3">
                    <a:lumMod val="75000"/>
                  </a:schemeClr>
                </a:solidFill>
                <a:latin typeface="Menlo"/>
              </a:rPr>
              <a:t>Moto</a:t>
            </a:r>
            <a:r>
              <a:rPr lang="en-US" sz="2400" dirty="0" err="1" smtClean="0">
                <a:solidFill>
                  <a:schemeClr val="tx1"/>
                </a:solidFill>
                <a:latin typeface="Menlo"/>
              </a:rPr>
              <a:t>.</a:t>
            </a:r>
            <a:r>
              <a:rPr lang="en-US" sz="2400" dirty="0" err="1" smtClean="0">
                <a:solidFill>
                  <a:schemeClr val="accent4">
                    <a:lumMod val="75000"/>
                  </a:schemeClr>
                </a:solidFill>
                <a:latin typeface="Menlo"/>
              </a:rPr>
              <a:t>prototype</a:t>
            </a:r>
            <a:r>
              <a:rPr lang="en-US" sz="2400" dirty="0" smtClean="0">
                <a:solidFill>
                  <a:schemeClr val="tx1"/>
                </a:solidFill>
                <a:latin typeface="Menlo"/>
              </a:rPr>
              <a:t> = </a:t>
            </a:r>
            <a:r>
              <a:rPr lang="en-US" sz="2400" dirty="0" err="1" smtClean="0">
                <a:solidFill>
                  <a:schemeClr val="accent3">
                    <a:lumMod val="75000"/>
                  </a:schemeClr>
                </a:solidFill>
                <a:latin typeface="Menlo"/>
              </a:rPr>
              <a:t>Object</a:t>
            </a:r>
            <a:r>
              <a:rPr lang="en-US" sz="2400" dirty="0" err="1" smtClean="0">
                <a:solidFill>
                  <a:schemeClr val="tx1"/>
                </a:solidFill>
                <a:latin typeface="Menlo"/>
              </a:rPr>
              <a:t>.create</a:t>
            </a:r>
            <a:r>
              <a:rPr lang="en-US" sz="2400" dirty="0" smtClean="0">
                <a:solidFill>
                  <a:schemeClr val="tx1"/>
                </a:solidFill>
                <a:latin typeface="Menlo"/>
              </a:rPr>
              <a:t>(new Vehicle);</a:t>
            </a:r>
            <a:endParaRPr lang="en-US" sz="2400" dirty="0" smtClean="0">
              <a:solidFill>
                <a:schemeClr val="tx1"/>
              </a:solidFill>
              <a:latin typeface="Menlo"/>
            </a:endParaRPr>
          </a:p>
          <a:p>
            <a:pPr>
              <a:spcBef>
                <a:spcPts val="0"/>
              </a:spcBef>
            </a:pPr>
            <a:r>
              <a:rPr lang="en-US" sz="2400" dirty="0" err="1" smtClean="0">
                <a:solidFill>
                  <a:schemeClr val="accent3">
                    <a:lumMod val="75000"/>
                  </a:schemeClr>
                </a:solidFill>
                <a:latin typeface="Menlo"/>
              </a:rPr>
              <a:t>Moto</a:t>
            </a:r>
            <a:r>
              <a:rPr lang="en-US" sz="2400" dirty="0" err="1" smtClean="0">
                <a:solidFill>
                  <a:schemeClr val="tx1"/>
                </a:solidFill>
                <a:latin typeface="Menlo"/>
              </a:rPr>
              <a:t>.</a:t>
            </a:r>
            <a:r>
              <a:rPr lang="en-US" sz="2400" dirty="0" err="1" smtClean="0">
                <a:solidFill>
                  <a:schemeClr val="accent4">
                    <a:lumMod val="75000"/>
                  </a:schemeClr>
                </a:solidFill>
                <a:latin typeface="Menlo"/>
              </a:rPr>
              <a:t>prototype</a:t>
            </a:r>
            <a:r>
              <a:rPr lang="en-US" sz="2400" dirty="0" err="1" smtClean="0">
                <a:solidFill>
                  <a:schemeClr val="tx1"/>
                </a:solidFill>
                <a:latin typeface="Menlo"/>
              </a:rPr>
              <a:t>.</a:t>
            </a:r>
            <a:r>
              <a:rPr lang="en-US" sz="2400" dirty="0" err="1" smtClean="0">
                <a:solidFill>
                  <a:schemeClr val="accent1">
                    <a:lumMod val="75000"/>
                  </a:schemeClr>
                </a:solidFill>
                <a:latin typeface="Menlo"/>
              </a:rPr>
              <a:t>constructor</a:t>
            </a:r>
            <a:r>
              <a:rPr lang="en-US" sz="2400" dirty="0" smtClean="0">
                <a:solidFill>
                  <a:schemeClr val="tx1"/>
                </a:solidFill>
                <a:latin typeface="Menlo"/>
              </a:rPr>
              <a:t> = Moto;</a:t>
            </a:r>
          </a:p>
          <a:p>
            <a:pPr>
              <a:spcBef>
                <a:spcPts val="0"/>
              </a:spcBef>
            </a:pPr>
            <a:endParaRPr lang="en-US" sz="2400" dirty="0">
              <a:solidFill>
                <a:schemeClr val="tx1"/>
              </a:solidFill>
              <a:latin typeface="Menlo"/>
            </a:endParaRPr>
          </a:p>
          <a:p>
            <a:pPr>
              <a:spcBef>
                <a:spcPts val="0"/>
              </a:spcBef>
            </a:pPr>
            <a:r>
              <a:rPr lang="en-US" sz="2400" dirty="0" err="1" smtClean="0">
                <a:solidFill>
                  <a:schemeClr val="accent6">
                    <a:lumMod val="75000"/>
                  </a:schemeClr>
                </a:solidFill>
                <a:latin typeface="Menlo"/>
              </a:rPr>
              <a:t>var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  <a:latin typeface="Menlo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latin typeface="Menlo"/>
              </a:rPr>
              <a:t>mt</a:t>
            </a:r>
            <a:r>
              <a:rPr lang="en-US" sz="2400" dirty="0" smtClean="0">
                <a:solidFill>
                  <a:schemeClr val="tx1"/>
                </a:solidFill>
                <a:latin typeface="Menlo"/>
              </a:rPr>
              <a:t> = new </a:t>
            </a:r>
            <a:r>
              <a:rPr lang="en-US" sz="2400" dirty="0" smtClean="0">
                <a:solidFill>
                  <a:schemeClr val="accent3">
                    <a:lumMod val="75000"/>
                  </a:schemeClr>
                </a:solidFill>
                <a:latin typeface="Menlo"/>
              </a:rPr>
              <a:t>Moto</a:t>
            </a:r>
            <a:r>
              <a:rPr lang="en-US" sz="2400" dirty="0" smtClean="0">
                <a:solidFill>
                  <a:schemeClr val="tx1"/>
                </a:solidFill>
                <a:latin typeface="Menlo"/>
              </a:rPr>
              <a:t>;</a:t>
            </a:r>
          </a:p>
          <a:p>
            <a:pPr>
              <a:spcBef>
                <a:spcPts val="0"/>
              </a:spcBef>
            </a:pPr>
            <a:endParaRPr lang="en-US" sz="2400" dirty="0">
              <a:solidFill>
                <a:schemeClr val="tx1"/>
              </a:solidFill>
              <a:latin typeface="Menlo"/>
            </a:endParaRPr>
          </a:p>
          <a:p>
            <a:pPr>
              <a:spcBef>
                <a:spcPts val="0"/>
              </a:spcBef>
            </a:pPr>
            <a:r>
              <a:rPr lang="en-US" sz="2400" dirty="0" smtClean="0">
                <a:solidFill>
                  <a:schemeClr val="accent3">
                    <a:lumMod val="75000"/>
                  </a:schemeClr>
                </a:solidFill>
                <a:latin typeface="Menlo"/>
              </a:rPr>
              <a:t>console</a:t>
            </a:r>
            <a:r>
              <a:rPr lang="en-US" sz="2400" dirty="0" smtClean="0">
                <a:solidFill>
                  <a:schemeClr val="tx1"/>
                </a:solidFill>
                <a:latin typeface="Menlo"/>
              </a:rPr>
              <a:t>.</a:t>
            </a:r>
            <a:r>
              <a:rPr lang="en-US" sz="2400" dirty="0" smtClean="0">
                <a:solidFill>
                  <a:schemeClr val="accent1">
                    <a:lumMod val="75000"/>
                  </a:schemeClr>
                </a:solidFill>
                <a:latin typeface="Menlo"/>
              </a:rPr>
              <a:t>log</a:t>
            </a:r>
            <a:r>
              <a:rPr lang="en-US" sz="2400" dirty="0" smtClean="0">
                <a:solidFill>
                  <a:schemeClr val="tx1"/>
                </a:solidFill>
                <a:latin typeface="Menlo"/>
              </a:rPr>
              <a:t>( </a:t>
            </a:r>
            <a:r>
              <a:rPr lang="en-US" sz="2400" dirty="0" err="1" smtClean="0">
                <a:solidFill>
                  <a:schemeClr val="tx1"/>
                </a:solidFill>
                <a:latin typeface="Menlo"/>
              </a:rPr>
              <a:t>mt</a:t>
            </a:r>
            <a:r>
              <a:rPr lang="en-US" sz="2400" dirty="0" smtClean="0">
                <a:solidFill>
                  <a:schemeClr val="tx1"/>
                </a:solidFill>
                <a:latin typeface="Menlo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latin typeface="Menlo"/>
              </a:rPr>
              <a:t>instanceof</a:t>
            </a:r>
            <a:r>
              <a:rPr lang="en-US" sz="2400" dirty="0" smtClean="0">
                <a:solidFill>
                  <a:schemeClr val="tx1"/>
                </a:solidFill>
                <a:latin typeface="Menlo"/>
              </a:rPr>
              <a:t> Moto ); 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latin typeface="Menlo"/>
              </a:rPr>
              <a:t>//=&gt; true</a:t>
            </a:r>
          </a:p>
          <a:p>
            <a:pPr>
              <a:spcBef>
                <a:spcPts val="0"/>
              </a:spcBef>
            </a:pPr>
            <a:r>
              <a:rPr lang="en-US" sz="2400" dirty="0">
                <a:solidFill>
                  <a:schemeClr val="accent3">
                    <a:lumMod val="75000"/>
                  </a:schemeClr>
                </a:solidFill>
                <a:latin typeface="Menlo"/>
              </a:rPr>
              <a:t>console</a:t>
            </a:r>
            <a:r>
              <a:rPr lang="en-US" sz="2400" dirty="0">
                <a:solidFill>
                  <a:schemeClr val="tx1"/>
                </a:solidFill>
                <a:latin typeface="Menlo"/>
              </a:rPr>
              <a:t>.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Menlo"/>
              </a:rPr>
              <a:t>log</a:t>
            </a:r>
            <a:r>
              <a:rPr lang="en-US" sz="2400" dirty="0">
                <a:solidFill>
                  <a:schemeClr val="tx1"/>
                </a:solidFill>
                <a:latin typeface="Menlo"/>
              </a:rPr>
              <a:t>( </a:t>
            </a:r>
            <a:r>
              <a:rPr lang="en-US" sz="2400" dirty="0" err="1">
                <a:solidFill>
                  <a:schemeClr val="tx1"/>
                </a:solidFill>
                <a:latin typeface="Menlo"/>
              </a:rPr>
              <a:t>mt</a:t>
            </a:r>
            <a:r>
              <a:rPr lang="en-US" sz="2400" dirty="0">
                <a:solidFill>
                  <a:schemeClr val="tx1"/>
                </a:solidFill>
                <a:latin typeface="Menlo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Menlo"/>
              </a:rPr>
              <a:t>instanceof</a:t>
            </a:r>
            <a:r>
              <a:rPr lang="en-US" sz="2400" dirty="0">
                <a:solidFill>
                  <a:schemeClr val="tx1"/>
                </a:solidFill>
                <a:latin typeface="Menlo"/>
              </a:rPr>
              <a:t> </a:t>
            </a:r>
            <a:r>
              <a:rPr lang="en-US" sz="2400" dirty="0" smtClean="0">
                <a:solidFill>
                  <a:schemeClr val="tx1"/>
                </a:solidFill>
                <a:latin typeface="Menlo"/>
              </a:rPr>
              <a:t>Vehicle </a:t>
            </a:r>
            <a:r>
              <a:rPr lang="en-US" sz="2400" dirty="0">
                <a:solidFill>
                  <a:schemeClr val="tx1"/>
                </a:solidFill>
                <a:latin typeface="Menlo"/>
              </a:rPr>
              <a:t>); 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Menlo"/>
              </a:rPr>
              <a:t>//=&gt; true</a:t>
            </a:r>
          </a:p>
          <a:p>
            <a:pPr>
              <a:spcBef>
                <a:spcPts val="0"/>
              </a:spcBef>
            </a:pPr>
            <a:r>
              <a:rPr lang="en-US" sz="2400" dirty="0" smtClean="0">
                <a:solidFill>
                  <a:schemeClr val="accent3">
                    <a:lumMod val="75000"/>
                  </a:schemeClr>
                </a:solidFill>
                <a:latin typeface="Menlo"/>
              </a:rPr>
              <a:t>console</a:t>
            </a:r>
            <a:r>
              <a:rPr lang="en-US" sz="2400" dirty="0" smtClean="0">
                <a:solidFill>
                  <a:schemeClr val="tx1"/>
                </a:solidFill>
                <a:latin typeface="Menlo"/>
              </a:rPr>
              <a:t>.</a:t>
            </a:r>
            <a:r>
              <a:rPr lang="en-US" sz="2400" dirty="0" smtClean="0">
                <a:solidFill>
                  <a:schemeClr val="accent1">
                    <a:lumMod val="75000"/>
                  </a:schemeClr>
                </a:solidFill>
                <a:latin typeface="Menlo"/>
              </a:rPr>
              <a:t>log</a:t>
            </a:r>
            <a:r>
              <a:rPr lang="en-US" sz="2400" dirty="0">
                <a:solidFill>
                  <a:schemeClr val="tx1"/>
                </a:solidFill>
                <a:latin typeface="Menlo"/>
              </a:rPr>
              <a:t>( </a:t>
            </a:r>
            <a:r>
              <a:rPr lang="en-US" sz="2400" dirty="0" err="1">
                <a:solidFill>
                  <a:schemeClr val="tx1"/>
                </a:solidFill>
                <a:latin typeface="Menlo"/>
              </a:rPr>
              <a:t>mt</a:t>
            </a:r>
            <a:r>
              <a:rPr lang="en-US" sz="2400" dirty="0">
                <a:solidFill>
                  <a:schemeClr val="tx1"/>
                </a:solidFill>
                <a:latin typeface="Menlo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Menlo"/>
              </a:rPr>
              <a:t>instanceof</a:t>
            </a:r>
            <a:r>
              <a:rPr lang="en-US" sz="2400" dirty="0">
                <a:solidFill>
                  <a:schemeClr val="tx1"/>
                </a:solidFill>
                <a:latin typeface="Menlo"/>
              </a:rPr>
              <a:t> </a:t>
            </a:r>
            <a:r>
              <a:rPr lang="en-US" sz="2400" dirty="0" smtClean="0">
                <a:solidFill>
                  <a:schemeClr val="accent3">
                    <a:lumMod val="75000"/>
                  </a:schemeClr>
                </a:solidFill>
                <a:latin typeface="Menlo"/>
              </a:rPr>
              <a:t>Object</a:t>
            </a:r>
            <a:r>
              <a:rPr lang="en-US" sz="2400" dirty="0" smtClean="0">
                <a:solidFill>
                  <a:schemeClr val="tx1"/>
                </a:solidFill>
                <a:latin typeface="Menlo"/>
              </a:rPr>
              <a:t> </a:t>
            </a:r>
            <a:r>
              <a:rPr lang="en-US" sz="2400" dirty="0">
                <a:solidFill>
                  <a:schemeClr val="tx1"/>
                </a:solidFill>
                <a:latin typeface="Menlo"/>
              </a:rPr>
              <a:t>); 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Menlo"/>
              </a:rPr>
              <a:t>//=&gt; true</a:t>
            </a:r>
          </a:p>
          <a:p>
            <a:pPr>
              <a:spcBef>
                <a:spcPts val="0"/>
              </a:spcBef>
            </a:pPr>
            <a:endParaRPr lang="en-US" sz="2200" dirty="0" smtClean="0">
              <a:solidFill>
                <a:schemeClr val="bg1">
                  <a:lumMod val="50000"/>
                </a:schemeClr>
              </a:solidFill>
              <a:latin typeface="Menlo"/>
            </a:endParaRPr>
          </a:p>
        </p:txBody>
      </p:sp>
    </p:spTree>
    <p:extLst>
      <p:ext uri="{BB962C8B-B14F-4D97-AF65-F5344CB8AC3E}">
        <p14:creationId xmlns:p14="http://schemas.microsoft.com/office/powerpoint/2010/main" val="258192770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res_goit_template_01-5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  <p:sp>
        <p:nvSpPr>
          <p:cNvPr id="24" name="Shape 24"/>
          <p:cNvSpPr>
            <a:spLocks noGrp="1"/>
          </p:cNvSpPr>
          <p:nvPr>
            <p:ph type="title"/>
          </p:nvPr>
        </p:nvSpPr>
        <p:spPr>
          <a:xfrm>
            <a:off x="1089818" y="990600"/>
            <a:ext cx="11252201" cy="723900"/>
          </a:xfrm>
          <a:prstGeom prst="rect">
            <a:avLst/>
          </a:prstGeom>
        </p:spPr>
        <p:txBody>
          <a:bodyPr anchor="b"/>
          <a:lstStyle>
            <a:lvl1pPr algn="l">
              <a:defRPr sz="4800" b="1">
                <a:solidFill>
                  <a:srgbClr val="FF8100"/>
                </a:solidFill>
                <a:uFill>
                  <a:solidFill>
                    <a:srgbClr val="FF8100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  <a:uFillTx/>
              </a:defRPr>
            </a:pPr>
            <a:r>
              <a:rPr sz="4800" b="1">
                <a:solidFill>
                  <a:srgbClr val="FF8100"/>
                </a:solidFill>
                <a:uFill>
                  <a:solidFill>
                    <a:srgbClr val="FF8100"/>
                  </a:solidFill>
                </a:uFill>
              </a:rPr>
              <a:t>План занятия</a:t>
            </a:r>
          </a:p>
        </p:txBody>
      </p:sp>
      <p:sp>
        <p:nvSpPr>
          <p:cNvPr id="25" name="Shape 25"/>
          <p:cNvSpPr/>
          <p:nvPr/>
        </p:nvSpPr>
        <p:spPr>
          <a:xfrm>
            <a:off x="1166018" y="2468148"/>
            <a:ext cx="11099801" cy="59862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>
            <a:spAutoFit/>
          </a:bodyPr>
          <a:lstStyle/>
          <a:p>
            <a:pPr marL="342900" lvl="0" indent="-342900" defTabSz="431800">
              <a:spcBef>
                <a:spcPts val="900"/>
              </a:spcBef>
              <a:buClr>
                <a:srgbClr val="FF2600"/>
              </a:buClr>
              <a:buSzPct val="100000"/>
              <a:buChar char="•"/>
              <a:defRPr sz="1800"/>
            </a:pPr>
            <a:r>
              <a:rPr lang="ru-RU" sz="3600" dirty="0" smtClean="0">
                <a:uFill>
                  <a:solidFill/>
                </a:uFill>
                <a:latin typeface="Arial"/>
                <a:ea typeface="Arial"/>
                <a:cs typeface="Arial"/>
                <a:sym typeface="Arial"/>
              </a:rPr>
              <a:t>Объект прототип</a:t>
            </a:r>
            <a:endParaRPr sz="3600" dirty="0">
              <a:uFill>
                <a:solidFill/>
              </a:uFill>
              <a:latin typeface="Arial"/>
              <a:ea typeface="Arial"/>
              <a:cs typeface="Arial"/>
              <a:sym typeface="Arial"/>
            </a:endParaRPr>
          </a:p>
          <a:p>
            <a:pPr marL="342900" lvl="0" indent="-342900" defTabSz="431800">
              <a:spcBef>
                <a:spcPts val="900"/>
              </a:spcBef>
              <a:buClr>
                <a:srgbClr val="FF2600"/>
              </a:buClr>
              <a:buSzPct val="100000"/>
              <a:buChar char="•"/>
              <a:defRPr sz="1800"/>
            </a:pPr>
            <a:r>
              <a:rPr lang="en-US" sz="3600" dirty="0" err="1" smtClean="0">
                <a:uFill>
                  <a:solidFill/>
                </a:uFill>
                <a:latin typeface="Arial"/>
                <a:ea typeface="Arial"/>
                <a:cs typeface="Arial"/>
                <a:sym typeface="Arial"/>
              </a:rPr>
              <a:t>F.prototype</a:t>
            </a:r>
            <a:r>
              <a:rPr lang="en-US" sz="3600" dirty="0" smtClean="0">
                <a:uFill>
                  <a:solidFill/>
                </a:u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ru-RU" sz="3600" dirty="0" smtClean="0">
                <a:uFill>
                  <a:solidFill/>
                </a:uFill>
                <a:latin typeface="Arial"/>
                <a:ea typeface="Arial"/>
                <a:cs typeface="Arial"/>
                <a:sym typeface="Arial"/>
              </a:rPr>
              <a:t>и </a:t>
            </a:r>
            <a:r>
              <a:rPr lang="en-US" sz="3600" dirty="0" smtClean="0">
                <a:uFill>
                  <a:solidFill/>
                </a:uFill>
                <a:latin typeface="Arial"/>
                <a:ea typeface="Arial"/>
                <a:cs typeface="Arial"/>
                <a:sym typeface="Arial"/>
              </a:rPr>
              <a:t>new</a:t>
            </a:r>
          </a:p>
          <a:p>
            <a:pPr marL="342900" lvl="0" indent="-342900" defTabSz="431800">
              <a:spcBef>
                <a:spcPts val="900"/>
              </a:spcBef>
              <a:buClr>
                <a:srgbClr val="FF2600"/>
              </a:buClr>
              <a:buSzPct val="100000"/>
              <a:buChar char="•"/>
              <a:defRPr sz="1800"/>
            </a:pPr>
            <a:r>
              <a:rPr lang="ru-RU" sz="3600" dirty="0" smtClean="0">
                <a:uFill>
                  <a:solidFill/>
                </a:uFill>
                <a:latin typeface="Arial"/>
                <a:ea typeface="Arial"/>
                <a:cs typeface="Arial"/>
                <a:sym typeface="Arial"/>
              </a:rPr>
              <a:t>Встроенные «классы»</a:t>
            </a:r>
            <a:endParaRPr sz="3600" dirty="0">
              <a:uFill>
                <a:solidFill/>
              </a:uFill>
              <a:latin typeface="Arial"/>
              <a:ea typeface="Arial"/>
              <a:cs typeface="Arial"/>
              <a:sym typeface="Arial"/>
            </a:endParaRPr>
          </a:p>
          <a:p>
            <a:pPr marL="342900" lvl="0" indent="-342900" defTabSz="431800">
              <a:spcBef>
                <a:spcPts val="900"/>
              </a:spcBef>
              <a:buClr>
                <a:srgbClr val="FF2600"/>
              </a:buClr>
              <a:buSzPct val="100000"/>
              <a:buChar char="•"/>
              <a:defRPr sz="1800"/>
            </a:pPr>
            <a:r>
              <a:rPr lang="ru-RU" sz="3600" dirty="0" smtClean="0">
                <a:uFill>
                  <a:solidFill/>
                </a:uFill>
                <a:latin typeface="Arial"/>
                <a:ea typeface="Arial"/>
                <a:cs typeface="Arial"/>
                <a:sym typeface="Arial"/>
              </a:rPr>
              <a:t>Делаем свои «классы»</a:t>
            </a:r>
            <a:endParaRPr sz="3600" dirty="0">
              <a:uFill>
                <a:solidFill/>
              </a:uFill>
              <a:latin typeface="Arial"/>
              <a:ea typeface="Arial"/>
              <a:cs typeface="Arial"/>
              <a:sym typeface="Arial"/>
            </a:endParaRPr>
          </a:p>
          <a:p>
            <a:pPr marL="342900" lvl="0" indent="-342900" defTabSz="431800">
              <a:spcBef>
                <a:spcPts val="900"/>
              </a:spcBef>
              <a:buClr>
                <a:srgbClr val="FF2600"/>
              </a:buClr>
              <a:buSzPct val="100000"/>
              <a:buChar char="•"/>
              <a:defRPr sz="1800"/>
            </a:pPr>
            <a:r>
              <a:rPr lang="ru-RU" sz="3600" dirty="0" smtClean="0">
                <a:uFill>
                  <a:solidFill/>
                </a:uFill>
                <a:latin typeface="Arial"/>
                <a:ea typeface="Arial"/>
                <a:cs typeface="Arial"/>
                <a:sym typeface="Arial"/>
              </a:rPr>
              <a:t>Наследование</a:t>
            </a:r>
          </a:p>
          <a:p>
            <a:pPr marL="342900" lvl="0" indent="-342900" defTabSz="431800">
              <a:spcBef>
                <a:spcPts val="900"/>
              </a:spcBef>
              <a:buClr>
                <a:srgbClr val="FF2600"/>
              </a:buClr>
              <a:buSzPct val="100000"/>
              <a:buChar char="•"/>
              <a:defRPr sz="1800"/>
            </a:pPr>
            <a:r>
              <a:rPr lang="ru-RU" sz="3600" dirty="0" smtClean="0">
                <a:uFill>
                  <a:solidFill/>
                </a:uFill>
                <a:latin typeface="Arial"/>
                <a:ea typeface="Arial"/>
                <a:cs typeface="Arial"/>
                <a:sym typeface="Arial"/>
              </a:rPr>
              <a:t>Примеси</a:t>
            </a:r>
          </a:p>
          <a:p>
            <a:pPr marL="342900" lvl="0" indent="-342900" defTabSz="431800">
              <a:spcBef>
                <a:spcPts val="900"/>
              </a:spcBef>
              <a:buClr>
                <a:srgbClr val="FF2600"/>
              </a:buClr>
              <a:buSzPct val="100000"/>
              <a:buChar char="•"/>
              <a:defRPr sz="1800"/>
            </a:pPr>
            <a:r>
              <a:rPr lang="en-US" sz="3600" dirty="0" err="1" smtClean="0">
                <a:uFill>
                  <a:solidFill/>
                </a:uFill>
                <a:latin typeface="Arial"/>
                <a:ea typeface="Arial"/>
                <a:cs typeface="Arial"/>
                <a:sym typeface="Arial"/>
              </a:rPr>
              <a:t>instanceof</a:t>
            </a:r>
            <a:endParaRPr lang="ru-RU" sz="3600" dirty="0" smtClean="0">
              <a:uFill>
                <a:solidFill/>
              </a:uFill>
              <a:latin typeface="Arial"/>
              <a:ea typeface="Arial"/>
              <a:cs typeface="Arial"/>
              <a:sym typeface="Arial"/>
            </a:endParaRPr>
          </a:p>
          <a:p>
            <a:pPr marL="342900" lvl="0" indent="-342900" defTabSz="431800">
              <a:spcBef>
                <a:spcPts val="900"/>
              </a:spcBef>
              <a:buClr>
                <a:srgbClr val="FF2600"/>
              </a:buClr>
              <a:buSzPct val="100000"/>
              <a:buChar char="•"/>
              <a:defRPr sz="1800"/>
            </a:pPr>
            <a:endParaRPr lang="ru-RU" sz="3600" dirty="0" smtClean="0">
              <a:uFill>
                <a:solidFill/>
              </a:uFill>
              <a:latin typeface="Arial"/>
              <a:ea typeface="Arial"/>
              <a:cs typeface="Arial"/>
              <a:sym typeface="Arial"/>
            </a:endParaRPr>
          </a:p>
          <a:p>
            <a:pPr marL="342900" lvl="0" indent="-342900" defTabSz="431800">
              <a:spcBef>
                <a:spcPts val="900"/>
              </a:spcBef>
              <a:buClr>
                <a:srgbClr val="FF2600"/>
              </a:buClr>
              <a:buSzPct val="100000"/>
              <a:buChar char="•"/>
              <a:defRPr sz="1800"/>
            </a:pPr>
            <a:endParaRPr sz="3600" dirty="0">
              <a:uFill>
                <a:solidFill/>
              </a:u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5724093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pres_goit_template_01-4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14787" y="3914775"/>
            <a:ext cx="4973638" cy="1350963"/>
          </a:xfrm>
          <a:prstGeom prst="rect">
            <a:avLst/>
          </a:prstGeom>
          <a:ln w="12700">
            <a:miter lim="400000"/>
          </a:ln>
        </p:spPr>
      </p:pic>
      <p:sp>
        <p:nvSpPr>
          <p:cNvPr id="197" name="Shape 197"/>
          <p:cNvSpPr/>
          <p:nvPr/>
        </p:nvSpPr>
        <p:spPr>
          <a:xfrm>
            <a:off x="5968206" y="8501856"/>
            <a:ext cx="96520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584200">
              <a:buClr>
                <a:srgbClr val="000000"/>
              </a:buClr>
              <a:buFont typeface="Helvetica"/>
              <a:defRPr sz="2400" b="1">
                <a:uFill>
                  <a:solidFill/>
                </a:uFill>
              </a:defRPr>
            </a:lvl1pPr>
          </a:lstStyle>
          <a:p>
            <a:pPr lvl="0">
              <a:defRPr sz="1800" b="0">
                <a:uFillTx/>
              </a:defRPr>
            </a:pPr>
            <a:r>
              <a:rPr sz="2400" b="1">
                <a:uFill>
                  <a:solidFill/>
                </a:uFill>
              </a:rPr>
              <a:t>2015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asted-image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  <p:sp>
        <p:nvSpPr>
          <p:cNvPr id="28" name="Shape 28"/>
          <p:cNvSpPr/>
          <p:nvPr/>
        </p:nvSpPr>
        <p:spPr>
          <a:xfrm>
            <a:off x="533400" y="6238875"/>
            <a:ext cx="9370579" cy="1684338"/>
          </a:xfrm>
          <a:prstGeom prst="rect">
            <a:avLst/>
          </a:prstGeom>
          <a:solidFill>
            <a:srgbClr val="F7A11E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 defTabSz="584200">
              <a:defRPr sz="3600">
                <a:uFill>
                  <a:solidFill/>
                </a:u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29" name="Shape 29"/>
          <p:cNvSpPr/>
          <p:nvPr/>
        </p:nvSpPr>
        <p:spPr>
          <a:xfrm>
            <a:off x="879475" y="6712486"/>
            <a:ext cx="8712200" cy="6704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584200">
              <a:lnSpc>
                <a:spcPct val="90000"/>
              </a:lnSpc>
              <a:buClr>
                <a:srgbClr val="FFFFFF"/>
              </a:buClr>
              <a:buFont typeface="Helvetica Light"/>
              <a:defRPr sz="4100" b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  <a:uFillTx/>
              </a:defRPr>
            </a:pPr>
            <a:r>
              <a:rPr lang="ru-RU" sz="4100" b="1" dirty="0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Объект прототип</a:t>
            </a:r>
            <a:endParaRPr sz="4100" b="1" dirty="0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</p:txBody>
      </p:sp>
      <p:pic>
        <p:nvPicPr>
          <p:cNvPr id="30" name="pres_goit_template_01-7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31812" y="8537575"/>
            <a:ext cx="11939588" cy="37306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97758" y="851337"/>
            <a:ext cx="11209283" cy="756745"/>
          </a:xfrm>
        </p:spPr>
        <p:txBody>
          <a:bodyPr/>
          <a:lstStyle/>
          <a:p>
            <a:pPr algn="l"/>
            <a:r>
              <a:rPr lang="ru-RU" sz="4800" b="1" dirty="0">
                <a:solidFill>
                  <a:srgbClr val="FF8100"/>
                </a:solidFill>
                <a:uFill>
                  <a:solidFill>
                    <a:srgbClr val="FF8100"/>
                  </a:solidFill>
                </a:uFill>
              </a:rPr>
              <a:t>__</a:t>
            </a:r>
            <a:r>
              <a:rPr lang="en-US" sz="4800" b="1" dirty="0">
                <a:solidFill>
                  <a:srgbClr val="FF8100"/>
                </a:solidFill>
                <a:uFill>
                  <a:solidFill>
                    <a:srgbClr val="FF8100"/>
                  </a:solidFill>
                </a:uFill>
              </a:rPr>
              <a:t>proto__</a:t>
            </a:r>
            <a:endParaRPr lang="uk-UA" sz="4800" dirty="0">
              <a:solidFill>
                <a:srgbClr val="EE7012"/>
              </a:solidFill>
              <a:latin typeface="Menlo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897757" y="1891862"/>
            <a:ext cx="11209283" cy="6006661"/>
          </a:xfrm>
        </p:spPr>
        <p:txBody>
          <a:bodyPr/>
          <a:lstStyle/>
          <a:p>
            <a:pPr lvl="0">
              <a:spcBef>
                <a:spcPts val="0"/>
              </a:spcBef>
              <a:defRPr sz="1800"/>
            </a:pPr>
            <a:r>
              <a:rPr lang="en-US" sz="2400" dirty="0" err="1">
                <a:solidFill>
                  <a:schemeClr val="accent6">
                    <a:lumMod val="75000"/>
                  </a:schemeClr>
                </a:solidFill>
                <a:latin typeface="Menlo"/>
                <a:ea typeface="Menlo"/>
                <a:cs typeface="Menlo"/>
                <a:sym typeface="Menlo"/>
              </a:rPr>
              <a:t>var</a:t>
            </a:r>
            <a:r>
              <a:rPr lang="en-US" sz="2400" dirty="0">
                <a:solidFill>
                  <a:schemeClr val="tx1"/>
                </a:solidFill>
                <a:latin typeface="Menlo"/>
                <a:ea typeface="Menlo"/>
                <a:cs typeface="Menlo"/>
                <a:sym typeface="Menlo"/>
              </a:rPr>
              <a:t> Vehicle = {</a:t>
            </a:r>
          </a:p>
          <a:p>
            <a:pPr lvl="0">
              <a:spcBef>
                <a:spcPts val="0"/>
              </a:spcBef>
              <a:defRPr sz="1800"/>
            </a:pPr>
            <a:r>
              <a:rPr lang="en-US" sz="2400" dirty="0">
                <a:solidFill>
                  <a:schemeClr val="tx1"/>
                </a:solidFill>
                <a:latin typeface="Menlo"/>
                <a:ea typeface="Menlo"/>
                <a:cs typeface="Menlo"/>
                <a:sym typeface="Menlo"/>
              </a:rPr>
              <a:t>	</a:t>
            </a:r>
            <a:r>
              <a:rPr lang="en-US" sz="2400" dirty="0" err="1">
                <a:solidFill>
                  <a:schemeClr val="tx1"/>
                </a:solidFill>
                <a:latin typeface="Menlo"/>
                <a:ea typeface="Menlo"/>
                <a:cs typeface="Menlo"/>
                <a:sym typeface="Menlo"/>
              </a:rPr>
              <a:t>canRoll</a:t>
            </a:r>
            <a:r>
              <a:rPr lang="en-US" sz="2400" dirty="0">
                <a:solidFill>
                  <a:schemeClr val="tx1"/>
                </a:solidFill>
                <a:latin typeface="Menlo"/>
                <a:ea typeface="Menlo"/>
                <a:cs typeface="Menlo"/>
                <a:sym typeface="Menlo"/>
              </a:rPr>
              <a:t>: </a:t>
            </a:r>
            <a:r>
              <a:rPr lang="en-US" sz="2400" dirty="0">
                <a:solidFill>
                  <a:schemeClr val="accent3">
                    <a:lumMod val="75000"/>
                  </a:schemeClr>
                </a:solidFill>
                <a:latin typeface="Menlo"/>
                <a:ea typeface="Menlo"/>
                <a:cs typeface="Menlo"/>
                <a:sym typeface="Menlo"/>
              </a:rPr>
              <a:t>true</a:t>
            </a:r>
          </a:p>
          <a:p>
            <a:pPr lvl="0">
              <a:spcBef>
                <a:spcPts val="0"/>
              </a:spcBef>
              <a:defRPr sz="1800"/>
            </a:pPr>
            <a:r>
              <a:rPr lang="en-US" sz="2400" dirty="0" smtClean="0">
                <a:solidFill>
                  <a:schemeClr val="tx1"/>
                </a:solidFill>
                <a:latin typeface="Menlo"/>
                <a:ea typeface="Menlo"/>
                <a:cs typeface="Menlo"/>
                <a:sym typeface="Menlo"/>
              </a:rPr>
              <a:t>};</a:t>
            </a:r>
          </a:p>
          <a:p>
            <a:pPr lvl="0">
              <a:spcBef>
                <a:spcPts val="0"/>
              </a:spcBef>
              <a:defRPr sz="1800"/>
            </a:pPr>
            <a:endParaRPr lang="en-US" sz="2400" dirty="0">
              <a:solidFill>
                <a:schemeClr val="tx1"/>
              </a:solidFill>
              <a:latin typeface="Menlo"/>
              <a:ea typeface="Menlo"/>
              <a:cs typeface="Menlo"/>
              <a:sym typeface="Menlo"/>
            </a:endParaRPr>
          </a:p>
          <a:p>
            <a:pPr lvl="0">
              <a:spcBef>
                <a:spcPts val="0"/>
              </a:spcBef>
              <a:defRPr sz="1800"/>
            </a:pPr>
            <a:r>
              <a:rPr lang="en-US" sz="2400" dirty="0" err="1" smtClean="0">
                <a:solidFill>
                  <a:schemeClr val="accent6">
                    <a:lumMod val="75000"/>
                  </a:schemeClr>
                </a:solidFill>
                <a:latin typeface="Menlo"/>
                <a:ea typeface="Menlo"/>
                <a:cs typeface="Menlo"/>
                <a:sym typeface="Menlo"/>
              </a:rPr>
              <a:t>var</a:t>
            </a:r>
            <a:r>
              <a:rPr lang="en-US" sz="2400" dirty="0" smtClean="0">
                <a:solidFill>
                  <a:schemeClr val="tx1"/>
                </a:solidFill>
                <a:latin typeface="Menlo"/>
                <a:ea typeface="Menlo"/>
                <a:cs typeface="Menlo"/>
                <a:sym typeface="Menlo"/>
              </a:rPr>
              <a:t> </a:t>
            </a:r>
            <a:r>
              <a:rPr lang="en-US" sz="2400" dirty="0">
                <a:solidFill>
                  <a:schemeClr val="tx1"/>
                </a:solidFill>
                <a:latin typeface="Menlo"/>
                <a:ea typeface="Menlo"/>
                <a:cs typeface="Menlo"/>
                <a:sym typeface="Menlo"/>
              </a:rPr>
              <a:t>Moto = {</a:t>
            </a:r>
          </a:p>
          <a:p>
            <a:pPr lvl="0">
              <a:spcBef>
                <a:spcPts val="0"/>
              </a:spcBef>
              <a:defRPr sz="1800"/>
            </a:pPr>
            <a:r>
              <a:rPr lang="en-US" sz="2400" dirty="0">
                <a:solidFill>
                  <a:schemeClr val="tx1"/>
                </a:solidFill>
                <a:latin typeface="Menlo"/>
                <a:ea typeface="Menlo"/>
                <a:cs typeface="Menlo"/>
                <a:sym typeface="Menlo"/>
              </a:rPr>
              <a:t>	places: </a:t>
            </a:r>
            <a:r>
              <a:rPr lang="en-US" sz="2400" dirty="0">
                <a:solidFill>
                  <a:schemeClr val="accent3">
                    <a:lumMod val="75000"/>
                  </a:schemeClr>
                </a:solidFill>
                <a:latin typeface="Menlo"/>
                <a:ea typeface="Menlo"/>
                <a:cs typeface="Menlo"/>
                <a:sym typeface="Menlo"/>
              </a:rPr>
              <a:t>2</a:t>
            </a:r>
          </a:p>
          <a:p>
            <a:pPr lvl="0">
              <a:spcBef>
                <a:spcPts val="0"/>
              </a:spcBef>
              <a:defRPr sz="1800"/>
            </a:pPr>
            <a:r>
              <a:rPr lang="en-US" sz="2400" dirty="0">
                <a:solidFill>
                  <a:schemeClr val="tx1"/>
                </a:solidFill>
                <a:latin typeface="Menlo"/>
                <a:ea typeface="Menlo"/>
                <a:cs typeface="Menlo"/>
                <a:sym typeface="Menlo"/>
              </a:rPr>
              <a:t>};</a:t>
            </a:r>
          </a:p>
          <a:p>
            <a:pPr lvl="0">
              <a:spcBef>
                <a:spcPts val="0"/>
              </a:spcBef>
              <a:defRPr sz="1800"/>
            </a:pPr>
            <a:endParaRPr lang="en-US" sz="2400" dirty="0">
              <a:solidFill>
                <a:schemeClr val="tx1"/>
              </a:solidFill>
              <a:latin typeface="Menlo"/>
              <a:ea typeface="Menlo"/>
              <a:cs typeface="Menlo"/>
              <a:sym typeface="Menlo"/>
            </a:endParaRPr>
          </a:p>
          <a:p>
            <a:pPr lvl="0">
              <a:spcBef>
                <a:spcPts val="0"/>
              </a:spcBef>
              <a:defRPr sz="1800"/>
            </a:pPr>
            <a:r>
              <a:rPr lang="en-US" sz="2400" dirty="0" err="1">
                <a:solidFill>
                  <a:schemeClr val="tx1"/>
                </a:solidFill>
                <a:latin typeface="Menlo"/>
                <a:ea typeface="Menlo"/>
                <a:cs typeface="Menlo"/>
                <a:sym typeface="Menlo"/>
              </a:rPr>
              <a:t>Moto.__proto</a:t>
            </a:r>
            <a:r>
              <a:rPr lang="en-US" sz="2400" dirty="0">
                <a:solidFill>
                  <a:schemeClr val="tx1"/>
                </a:solidFill>
                <a:latin typeface="Menlo"/>
                <a:ea typeface="Menlo"/>
                <a:cs typeface="Menlo"/>
                <a:sym typeface="Menlo"/>
              </a:rPr>
              <a:t>__ = Vehicle;</a:t>
            </a:r>
          </a:p>
          <a:p>
            <a:pPr lvl="0">
              <a:spcBef>
                <a:spcPts val="0"/>
              </a:spcBef>
              <a:defRPr sz="1800"/>
            </a:pPr>
            <a:endParaRPr lang="en-US" sz="2400" dirty="0">
              <a:solidFill>
                <a:schemeClr val="tx1"/>
              </a:solidFill>
              <a:latin typeface="Menlo"/>
              <a:ea typeface="Menlo"/>
              <a:cs typeface="Menlo"/>
              <a:sym typeface="Menlo"/>
            </a:endParaRPr>
          </a:p>
          <a:p>
            <a:pPr lvl="0">
              <a:spcBef>
                <a:spcPts val="0"/>
              </a:spcBef>
              <a:defRPr sz="1800"/>
            </a:pPr>
            <a:r>
              <a:rPr lang="en-US" sz="2400" dirty="0">
                <a:solidFill>
                  <a:schemeClr val="accent4">
                    <a:lumMod val="75000"/>
                  </a:schemeClr>
                </a:solidFill>
                <a:latin typeface="Menlo"/>
                <a:ea typeface="Menlo"/>
                <a:cs typeface="Menlo"/>
                <a:sym typeface="Menlo"/>
              </a:rPr>
              <a:t>console</a:t>
            </a:r>
            <a:r>
              <a:rPr lang="en-US" sz="2400" dirty="0">
                <a:solidFill>
                  <a:schemeClr val="tx1"/>
                </a:solidFill>
                <a:latin typeface="Menlo"/>
                <a:ea typeface="Menlo"/>
                <a:cs typeface="Menlo"/>
                <a:sym typeface="Menlo"/>
              </a:rPr>
              <a:t>.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Menlo"/>
                <a:ea typeface="Menlo"/>
                <a:cs typeface="Menlo"/>
                <a:sym typeface="Menlo"/>
              </a:rPr>
              <a:t>log</a:t>
            </a:r>
            <a:r>
              <a:rPr lang="en-US" sz="2400" dirty="0">
                <a:solidFill>
                  <a:schemeClr val="tx1"/>
                </a:solidFill>
                <a:latin typeface="Menlo"/>
                <a:ea typeface="Menlo"/>
                <a:cs typeface="Menlo"/>
                <a:sym typeface="Menlo"/>
              </a:rPr>
              <a:t>(</a:t>
            </a:r>
            <a:r>
              <a:rPr lang="en-US" sz="2400" dirty="0" err="1">
                <a:solidFill>
                  <a:schemeClr val="tx1"/>
                </a:solidFill>
                <a:latin typeface="Menlo"/>
                <a:ea typeface="Menlo"/>
                <a:cs typeface="Menlo"/>
                <a:sym typeface="Menlo"/>
              </a:rPr>
              <a:t>Moto.canRoll</a:t>
            </a:r>
            <a:r>
              <a:rPr lang="en-US" sz="2400" dirty="0">
                <a:solidFill>
                  <a:schemeClr val="tx1"/>
                </a:solidFill>
                <a:latin typeface="Menlo"/>
                <a:ea typeface="Menlo"/>
                <a:cs typeface="Menlo"/>
                <a:sym typeface="Menlo"/>
              </a:rPr>
              <a:t>); 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Menlo"/>
                <a:ea typeface="Menlo"/>
                <a:cs typeface="Menlo"/>
                <a:sym typeface="Menlo"/>
              </a:rPr>
              <a:t>//=&gt; true </a:t>
            </a:r>
          </a:p>
          <a:p>
            <a:pPr>
              <a:spcBef>
                <a:spcPts val="0"/>
              </a:spcBef>
              <a:defRPr sz="1800"/>
            </a:pPr>
            <a:r>
              <a:rPr lang="en-US" sz="2400" dirty="0">
                <a:solidFill>
                  <a:schemeClr val="accent4">
                    <a:lumMod val="75000"/>
                  </a:schemeClr>
                </a:solidFill>
                <a:latin typeface="Menlo"/>
                <a:ea typeface="Menlo"/>
                <a:cs typeface="Menlo"/>
                <a:sym typeface="Menlo"/>
              </a:rPr>
              <a:t>console</a:t>
            </a:r>
            <a:r>
              <a:rPr lang="en-US" sz="2400" dirty="0">
                <a:solidFill>
                  <a:schemeClr val="tx1"/>
                </a:solidFill>
                <a:latin typeface="Menlo"/>
                <a:ea typeface="Menlo"/>
                <a:cs typeface="Menlo"/>
                <a:sym typeface="Menlo"/>
              </a:rPr>
              <a:t>.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Menlo"/>
                <a:ea typeface="Menlo"/>
                <a:cs typeface="Menlo"/>
                <a:sym typeface="Menlo"/>
              </a:rPr>
              <a:t>log</a:t>
            </a:r>
            <a:r>
              <a:rPr lang="en-US" sz="2400" dirty="0">
                <a:solidFill>
                  <a:schemeClr val="tx1"/>
                </a:solidFill>
                <a:latin typeface="Menlo"/>
                <a:ea typeface="Menlo"/>
                <a:cs typeface="Menlo"/>
                <a:sym typeface="Menlo"/>
              </a:rPr>
              <a:t>(</a:t>
            </a:r>
            <a:r>
              <a:rPr lang="en-US" sz="2400" dirty="0" err="1">
                <a:solidFill>
                  <a:schemeClr val="tx1"/>
                </a:solidFill>
                <a:latin typeface="Menlo"/>
                <a:ea typeface="Menlo"/>
                <a:cs typeface="Menlo"/>
                <a:sym typeface="Menlo"/>
              </a:rPr>
              <a:t>Moto.places</a:t>
            </a:r>
            <a:r>
              <a:rPr lang="en-US" sz="2400" dirty="0">
                <a:solidFill>
                  <a:schemeClr val="tx1"/>
                </a:solidFill>
                <a:latin typeface="Menlo"/>
                <a:ea typeface="Menlo"/>
                <a:cs typeface="Menlo"/>
                <a:sym typeface="Menlo"/>
              </a:rPr>
              <a:t>); 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Menlo"/>
                <a:ea typeface="Menlo"/>
                <a:cs typeface="Menlo"/>
                <a:sym typeface="Menlo"/>
              </a:rPr>
              <a:t>//=&gt; 2</a:t>
            </a:r>
          </a:p>
          <a:p>
            <a:pPr>
              <a:spcBef>
                <a:spcPts val="0"/>
              </a:spcBef>
            </a:pPr>
            <a:endParaRPr lang="uk-UA" sz="2400" i="1" dirty="0">
              <a:latin typeface="Menlo"/>
            </a:endParaRPr>
          </a:p>
        </p:txBody>
      </p:sp>
    </p:spTree>
    <p:extLst>
      <p:ext uri="{BB962C8B-B14F-4D97-AF65-F5344CB8AC3E}">
        <p14:creationId xmlns:p14="http://schemas.microsoft.com/office/powerpoint/2010/main" val="414747332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97758" y="851337"/>
            <a:ext cx="11209283" cy="756745"/>
          </a:xfrm>
        </p:spPr>
        <p:txBody>
          <a:bodyPr/>
          <a:lstStyle/>
          <a:p>
            <a:pPr algn="l"/>
            <a:r>
              <a:rPr lang="en-US" sz="4800" b="1" dirty="0" err="1" smtClean="0">
                <a:solidFill>
                  <a:srgbClr val="EE7012"/>
                </a:solidFill>
                <a:latin typeface="Menlo"/>
              </a:rPr>
              <a:t>hasOwnProperty</a:t>
            </a:r>
            <a:endParaRPr lang="uk-UA" sz="4800" b="1" dirty="0">
              <a:solidFill>
                <a:srgbClr val="EE7012"/>
              </a:solidFill>
              <a:latin typeface="Menlo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897757" y="1891862"/>
            <a:ext cx="11209283" cy="6006661"/>
          </a:xfrm>
        </p:spPr>
        <p:txBody>
          <a:bodyPr/>
          <a:lstStyle/>
          <a:p>
            <a:pPr lvl="0">
              <a:spcBef>
                <a:spcPts val="0"/>
              </a:spcBef>
              <a:defRPr sz="1800"/>
            </a:pPr>
            <a:r>
              <a:rPr lang="en-US" sz="2400" dirty="0" err="1">
                <a:solidFill>
                  <a:schemeClr val="accent6">
                    <a:lumMod val="75000"/>
                  </a:schemeClr>
                </a:solidFill>
                <a:latin typeface="Menlo"/>
                <a:ea typeface="Menlo"/>
                <a:cs typeface="Menlo"/>
                <a:sym typeface="Menlo"/>
              </a:rPr>
              <a:t>var</a:t>
            </a:r>
            <a:r>
              <a:rPr lang="en-US" sz="2400" dirty="0">
                <a:solidFill>
                  <a:schemeClr val="tx1"/>
                </a:solidFill>
                <a:latin typeface="Menlo"/>
                <a:ea typeface="Menlo"/>
                <a:cs typeface="Menlo"/>
                <a:sym typeface="Menlo"/>
              </a:rPr>
              <a:t> Vehicle = {</a:t>
            </a:r>
          </a:p>
          <a:p>
            <a:pPr lvl="0">
              <a:spcBef>
                <a:spcPts val="0"/>
              </a:spcBef>
              <a:defRPr sz="1800"/>
            </a:pPr>
            <a:r>
              <a:rPr lang="en-US" sz="2400" dirty="0">
                <a:solidFill>
                  <a:schemeClr val="tx1"/>
                </a:solidFill>
                <a:latin typeface="Menlo"/>
                <a:ea typeface="Menlo"/>
                <a:cs typeface="Menlo"/>
                <a:sym typeface="Menlo"/>
              </a:rPr>
              <a:t>	</a:t>
            </a:r>
            <a:r>
              <a:rPr lang="en-US" sz="2400" dirty="0" err="1">
                <a:solidFill>
                  <a:schemeClr val="tx1"/>
                </a:solidFill>
                <a:latin typeface="Menlo"/>
                <a:ea typeface="Menlo"/>
                <a:cs typeface="Menlo"/>
                <a:sym typeface="Menlo"/>
              </a:rPr>
              <a:t>canRoll</a:t>
            </a:r>
            <a:r>
              <a:rPr lang="en-US" sz="2400" dirty="0">
                <a:solidFill>
                  <a:schemeClr val="tx1"/>
                </a:solidFill>
                <a:latin typeface="Menlo"/>
                <a:ea typeface="Menlo"/>
                <a:cs typeface="Menlo"/>
                <a:sym typeface="Menlo"/>
              </a:rPr>
              <a:t>: </a:t>
            </a:r>
            <a:r>
              <a:rPr lang="en-US" sz="2400" dirty="0">
                <a:solidFill>
                  <a:schemeClr val="accent3">
                    <a:lumMod val="75000"/>
                  </a:schemeClr>
                </a:solidFill>
                <a:latin typeface="Menlo"/>
                <a:ea typeface="Menlo"/>
                <a:cs typeface="Menlo"/>
                <a:sym typeface="Menlo"/>
              </a:rPr>
              <a:t>true</a:t>
            </a:r>
          </a:p>
          <a:p>
            <a:pPr lvl="0">
              <a:spcBef>
                <a:spcPts val="0"/>
              </a:spcBef>
              <a:defRPr sz="1800"/>
            </a:pPr>
            <a:r>
              <a:rPr lang="en-US" sz="2400" dirty="0">
                <a:solidFill>
                  <a:schemeClr val="tx1"/>
                </a:solidFill>
                <a:latin typeface="Menlo"/>
                <a:ea typeface="Menlo"/>
                <a:cs typeface="Menlo"/>
                <a:sym typeface="Menlo"/>
              </a:rPr>
              <a:t>};</a:t>
            </a:r>
          </a:p>
          <a:p>
            <a:pPr lvl="0">
              <a:spcBef>
                <a:spcPts val="0"/>
              </a:spcBef>
              <a:defRPr sz="1800"/>
            </a:pPr>
            <a:endParaRPr lang="en-US" sz="2400" dirty="0">
              <a:solidFill>
                <a:schemeClr val="tx1"/>
              </a:solidFill>
              <a:latin typeface="Menlo"/>
              <a:ea typeface="Menlo"/>
              <a:cs typeface="Menlo"/>
              <a:sym typeface="Menlo"/>
            </a:endParaRPr>
          </a:p>
          <a:p>
            <a:pPr lvl="0">
              <a:spcBef>
                <a:spcPts val="0"/>
              </a:spcBef>
              <a:defRPr sz="1800"/>
            </a:pPr>
            <a:r>
              <a:rPr lang="en-US" sz="2400" dirty="0" err="1">
                <a:solidFill>
                  <a:schemeClr val="accent6">
                    <a:lumMod val="75000"/>
                  </a:schemeClr>
                </a:solidFill>
                <a:latin typeface="Menlo"/>
                <a:ea typeface="Menlo"/>
                <a:cs typeface="Menlo"/>
                <a:sym typeface="Menlo"/>
              </a:rPr>
              <a:t>var</a:t>
            </a:r>
            <a:r>
              <a:rPr lang="en-US" sz="2400" dirty="0">
                <a:solidFill>
                  <a:schemeClr val="tx1"/>
                </a:solidFill>
                <a:latin typeface="Menlo"/>
                <a:ea typeface="Menlo"/>
                <a:cs typeface="Menlo"/>
                <a:sym typeface="Menlo"/>
              </a:rPr>
              <a:t> Moto = </a:t>
            </a:r>
            <a:r>
              <a:rPr lang="en-US" sz="2400" dirty="0" smtClean="0">
                <a:solidFill>
                  <a:schemeClr val="tx1"/>
                </a:solidFill>
                <a:latin typeface="Menlo"/>
                <a:ea typeface="Menlo"/>
                <a:cs typeface="Menlo"/>
                <a:sym typeface="Menlo"/>
              </a:rPr>
              <a:t>{</a:t>
            </a:r>
          </a:p>
          <a:p>
            <a:pPr lvl="0">
              <a:spcBef>
                <a:spcPts val="0"/>
              </a:spcBef>
              <a:defRPr sz="1800"/>
            </a:pPr>
            <a:r>
              <a:rPr lang="en-US" sz="2400" dirty="0" smtClean="0">
                <a:solidFill>
                  <a:schemeClr val="tx1"/>
                </a:solidFill>
                <a:latin typeface="Menlo"/>
                <a:ea typeface="Menlo"/>
                <a:cs typeface="Menlo"/>
                <a:sym typeface="Menlo"/>
              </a:rPr>
              <a:t>	__proto__: Vehicle,</a:t>
            </a:r>
            <a:endParaRPr lang="en-US" sz="2400" dirty="0">
              <a:solidFill>
                <a:schemeClr val="tx1"/>
              </a:solidFill>
              <a:latin typeface="Menlo"/>
              <a:ea typeface="Menlo"/>
              <a:cs typeface="Menlo"/>
              <a:sym typeface="Menlo"/>
            </a:endParaRPr>
          </a:p>
          <a:p>
            <a:pPr lvl="0">
              <a:spcBef>
                <a:spcPts val="0"/>
              </a:spcBef>
              <a:defRPr sz="1800"/>
            </a:pPr>
            <a:r>
              <a:rPr lang="en-US" sz="2400" dirty="0">
                <a:solidFill>
                  <a:schemeClr val="tx1"/>
                </a:solidFill>
                <a:latin typeface="Menlo"/>
                <a:ea typeface="Menlo"/>
                <a:cs typeface="Menlo"/>
                <a:sym typeface="Menlo"/>
              </a:rPr>
              <a:t>	places: </a:t>
            </a:r>
            <a:r>
              <a:rPr lang="en-US" sz="2400" dirty="0">
                <a:solidFill>
                  <a:schemeClr val="accent3">
                    <a:lumMod val="75000"/>
                  </a:schemeClr>
                </a:solidFill>
                <a:latin typeface="Menlo"/>
                <a:ea typeface="Menlo"/>
                <a:cs typeface="Menlo"/>
                <a:sym typeface="Menlo"/>
              </a:rPr>
              <a:t>2</a:t>
            </a:r>
          </a:p>
          <a:p>
            <a:pPr lvl="0">
              <a:spcBef>
                <a:spcPts val="0"/>
              </a:spcBef>
              <a:defRPr sz="1800"/>
            </a:pPr>
            <a:r>
              <a:rPr lang="en-US" sz="2400" dirty="0" smtClean="0">
                <a:solidFill>
                  <a:schemeClr val="tx1"/>
                </a:solidFill>
                <a:latin typeface="Menlo"/>
                <a:ea typeface="Menlo"/>
                <a:cs typeface="Menlo"/>
                <a:sym typeface="Menlo"/>
              </a:rPr>
              <a:t>};</a:t>
            </a:r>
          </a:p>
          <a:p>
            <a:pPr lvl="0">
              <a:spcBef>
                <a:spcPts val="0"/>
              </a:spcBef>
              <a:defRPr sz="1800"/>
            </a:pPr>
            <a:endParaRPr lang="en-US" sz="2400" dirty="0">
              <a:solidFill>
                <a:schemeClr val="tx1"/>
              </a:solidFill>
              <a:latin typeface="Menlo"/>
              <a:ea typeface="Menlo"/>
              <a:cs typeface="Menlo"/>
              <a:sym typeface="Menlo"/>
            </a:endParaRPr>
          </a:p>
          <a:p>
            <a:pPr lvl="0">
              <a:spcBef>
                <a:spcPts val="0"/>
              </a:spcBef>
              <a:defRPr sz="1800"/>
            </a:pP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  <a:latin typeface="Menlo"/>
                <a:ea typeface="Menlo"/>
                <a:cs typeface="Menlo"/>
                <a:sym typeface="Menlo"/>
              </a:rPr>
              <a:t>for</a:t>
            </a:r>
            <a:r>
              <a:rPr lang="en-US" sz="2400" dirty="0" smtClean="0">
                <a:solidFill>
                  <a:schemeClr val="tx1"/>
                </a:solidFill>
                <a:latin typeface="Menlo"/>
                <a:ea typeface="Menlo"/>
                <a:cs typeface="Menlo"/>
                <a:sym typeface="Menlo"/>
              </a:rPr>
              <a:t> (</a:t>
            </a:r>
            <a:r>
              <a:rPr lang="en-US" sz="2400" dirty="0" err="1" smtClean="0">
                <a:solidFill>
                  <a:schemeClr val="accent6">
                    <a:lumMod val="75000"/>
                  </a:schemeClr>
                </a:solidFill>
                <a:latin typeface="Menlo"/>
                <a:ea typeface="Menlo"/>
                <a:cs typeface="Menlo"/>
                <a:sym typeface="Menlo"/>
              </a:rPr>
              <a:t>var</a:t>
            </a:r>
            <a:r>
              <a:rPr lang="en-US" sz="2400" dirty="0" smtClean="0">
                <a:solidFill>
                  <a:schemeClr val="tx1"/>
                </a:solidFill>
                <a:latin typeface="Menlo"/>
                <a:ea typeface="Menlo"/>
                <a:cs typeface="Menlo"/>
                <a:sym typeface="Menlo"/>
              </a:rPr>
              <a:t> key in Moto) {</a:t>
            </a:r>
          </a:p>
          <a:p>
            <a:pPr lvl="0">
              <a:spcBef>
                <a:spcPts val="0"/>
              </a:spcBef>
              <a:defRPr sz="1800"/>
            </a:pPr>
            <a:r>
              <a:rPr lang="en-US" sz="2400" dirty="0" smtClean="0">
                <a:solidFill>
                  <a:schemeClr val="tx1"/>
                </a:solidFill>
                <a:latin typeface="Menlo"/>
                <a:ea typeface="Menlo"/>
                <a:cs typeface="Menlo"/>
                <a:sym typeface="Menlo"/>
              </a:rPr>
              <a:t>	</a:t>
            </a:r>
            <a:r>
              <a:rPr lang="en-US" sz="2400" dirty="0" smtClean="0">
                <a:solidFill>
                  <a:schemeClr val="accent4">
                    <a:lumMod val="75000"/>
                  </a:schemeClr>
                </a:solidFill>
                <a:latin typeface="Menlo"/>
                <a:ea typeface="Menlo"/>
                <a:cs typeface="Menlo"/>
                <a:sym typeface="Menlo"/>
              </a:rPr>
              <a:t>console</a:t>
            </a:r>
            <a:r>
              <a:rPr lang="en-US" sz="2400" dirty="0" smtClean="0">
                <a:solidFill>
                  <a:schemeClr val="tx1"/>
                </a:solidFill>
                <a:latin typeface="Menlo"/>
                <a:ea typeface="Menlo"/>
                <a:cs typeface="Menlo"/>
                <a:sym typeface="Menlo"/>
              </a:rPr>
              <a:t>.</a:t>
            </a:r>
            <a:r>
              <a:rPr lang="en-US" sz="2400" dirty="0" smtClean="0">
                <a:solidFill>
                  <a:schemeClr val="accent1">
                    <a:lumMod val="75000"/>
                  </a:schemeClr>
                </a:solidFill>
                <a:latin typeface="Menlo"/>
                <a:ea typeface="Menlo"/>
                <a:cs typeface="Menlo"/>
                <a:sym typeface="Menlo"/>
              </a:rPr>
              <a:t>log</a:t>
            </a:r>
            <a:r>
              <a:rPr lang="en-US" sz="2400" dirty="0" smtClean="0">
                <a:solidFill>
                  <a:schemeClr val="tx1"/>
                </a:solidFill>
                <a:latin typeface="Menlo"/>
                <a:ea typeface="Menlo"/>
                <a:cs typeface="Menlo"/>
                <a:sym typeface="Menlo"/>
              </a:rPr>
              <a:t>(key + </a:t>
            </a:r>
            <a:r>
              <a:rPr lang="en-US" sz="2400" dirty="0" smtClean="0">
                <a:solidFill>
                  <a:schemeClr val="accent2">
                    <a:lumMod val="75000"/>
                  </a:schemeClr>
                </a:solidFill>
                <a:latin typeface="Menlo"/>
                <a:ea typeface="Menlo"/>
                <a:cs typeface="Menlo"/>
                <a:sym typeface="Menlo"/>
              </a:rPr>
              <a:t>“ = ” </a:t>
            </a:r>
            <a:r>
              <a:rPr lang="en-US" sz="2400" dirty="0" smtClean="0">
                <a:solidFill>
                  <a:schemeClr val="tx1"/>
                </a:solidFill>
                <a:latin typeface="Menlo"/>
                <a:ea typeface="Menlo"/>
                <a:cs typeface="Menlo"/>
                <a:sym typeface="Menlo"/>
              </a:rPr>
              <a:t>+ Moto[key]); </a:t>
            </a: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Menlo"/>
                <a:ea typeface="Menlo"/>
                <a:cs typeface="Menlo"/>
                <a:sym typeface="Menlo"/>
              </a:rPr>
              <a:t>//=&gt; true, 2</a:t>
            </a:r>
            <a:endParaRPr lang="en-US" sz="2400" dirty="0">
              <a:solidFill>
                <a:schemeClr val="bg1">
                  <a:lumMod val="65000"/>
                </a:schemeClr>
              </a:solidFill>
              <a:latin typeface="Menlo"/>
              <a:ea typeface="Menlo"/>
              <a:cs typeface="Menlo"/>
              <a:sym typeface="Menlo"/>
            </a:endParaRPr>
          </a:p>
          <a:p>
            <a:pPr lvl="0">
              <a:spcBef>
                <a:spcPts val="0"/>
              </a:spcBef>
              <a:defRPr sz="1800"/>
            </a:pPr>
            <a:r>
              <a:rPr lang="en-US" sz="2400" dirty="0" smtClean="0">
                <a:solidFill>
                  <a:schemeClr val="tx1"/>
                </a:solidFill>
                <a:latin typeface="Menlo"/>
                <a:ea typeface="Menlo"/>
                <a:cs typeface="Menlo"/>
                <a:sym typeface="Menlo"/>
              </a:rPr>
              <a:t>}</a:t>
            </a:r>
          </a:p>
          <a:p>
            <a:pPr lvl="0">
              <a:spcBef>
                <a:spcPts val="0"/>
              </a:spcBef>
              <a:defRPr sz="1800"/>
            </a:pPr>
            <a:endParaRPr lang="en-US" sz="2400" dirty="0">
              <a:solidFill>
                <a:schemeClr val="tx1"/>
              </a:solidFill>
              <a:latin typeface="Menlo"/>
              <a:ea typeface="Menlo"/>
              <a:cs typeface="Menlo"/>
              <a:sym typeface="Menlo"/>
            </a:endParaRPr>
          </a:p>
          <a:p>
            <a:pPr lvl="0">
              <a:spcBef>
                <a:spcPts val="0"/>
              </a:spcBef>
              <a:defRPr sz="1800"/>
            </a:pPr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Menlo"/>
                <a:ea typeface="Menlo"/>
                <a:cs typeface="Menlo"/>
                <a:sym typeface="Menlo"/>
              </a:rPr>
              <a:t>f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  <a:latin typeface="Menlo"/>
                <a:ea typeface="Menlo"/>
                <a:cs typeface="Menlo"/>
                <a:sym typeface="Menlo"/>
              </a:rPr>
              <a:t>or</a:t>
            </a:r>
            <a:r>
              <a:rPr lang="en-US" sz="2400" dirty="0" smtClean="0">
                <a:solidFill>
                  <a:schemeClr val="tx1"/>
                </a:solidFill>
                <a:latin typeface="Menlo"/>
                <a:ea typeface="Menlo"/>
                <a:cs typeface="Menlo"/>
                <a:sym typeface="Menlo"/>
              </a:rPr>
              <a:t> (</a:t>
            </a:r>
            <a:r>
              <a:rPr lang="en-US" sz="2400" dirty="0" err="1" smtClean="0">
                <a:solidFill>
                  <a:schemeClr val="accent6">
                    <a:lumMod val="75000"/>
                  </a:schemeClr>
                </a:solidFill>
                <a:latin typeface="Menlo"/>
                <a:ea typeface="Menlo"/>
                <a:cs typeface="Menlo"/>
                <a:sym typeface="Menlo"/>
              </a:rPr>
              <a:t>var</a:t>
            </a:r>
            <a:r>
              <a:rPr lang="en-US" sz="2400" dirty="0" smtClean="0">
                <a:solidFill>
                  <a:schemeClr val="tx1"/>
                </a:solidFill>
                <a:latin typeface="Menlo"/>
                <a:ea typeface="Menlo"/>
                <a:cs typeface="Menlo"/>
                <a:sym typeface="Menlo"/>
              </a:rPr>
              <a:t> key in Moto) {</a:t>
            </a:r>
          </a:p>
          <a:p>
            <a:pPr lvl="0">
              <a:spcBef>
                <a:spcPts val="0"/>
              </a:spcBef>
              <a:defRPr sz="1800"/>
            </a:pPr>
            <a:r>
              <a:rPr lang="en-US" sz="2400" dirty="0" smtClean="0">
                <a:solidFill>
                  <a:schemeClr val="tx1"/>
                </a:solidFill>
                <a:latin typeface="Menlo"/>
                <a:ea typeface="Menlo"/>
                <a:cs typeface="Menlo"/>
                <a:sym typeface="Menlo"/>
              </a:rPr>
              <a:t>	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  <a:latin typeface="Menlo"/>
                <a:ea typeface="Menlo"/>
                <a:cs typeface="Menlo"/>
                <a:sym typeface="Menlo"/>
              </a:rPr>
              <a:t>if </a:t>
            </a:r>
            <a:r>
              <a:rPr lang="en-US" sz="2400" dirty="0" smtClean="0">
                <a:solidFill>
                  <a:schemeClr val="tx1"/>
                </a:solidFill>
                <a:latin typeface="Menlo"/>
                <a:ea typeface="Menlo"/>
                <a:cs typeface="Menlo"/>
                <a:sym typeface="Menlo"/>
              </a:rPr>
              <a:t>(</a:t>
            </a:r>
            <a:r>
              <a:rPr lang="en-US" sz="2400" dirty="0" err="1" smtClean="0">
                <a:solidFill>
                  <a:schemeClr val="tx1"/>
                </a:solidFill>
                <a:latin typeface="Menlo"/>
                <a:ea typeface="Menlo"/>
                <a:cs typeface="Menlo"/>
                <a:sym typeface="Menlo"/>
              </a:rPr>
              <a:t>Moto.hasOwnProperty</a:t>
            </a:r>
            <a:r>
              <a:rPr lang="en-US" sz="2400" dirty="0" smtClean="0">
                <a:solidFill>
                  <a:schemeClr val="tx1"/>
                </a:solidFill>
                <a:latin typeface="Menlo"/>
                <a:ea typeface="Menlo"/>
                <a:cs typeface="Menlo"/>
                <a:sym typeface="Menlo"/>
              </a:rPr>
              <a:t>(key)) </a:t>
            </a:r>
            <a:r>
              <a:rPr lang="en-US" sz="2400" dirty="0">
                <a:solidFill>
                  <a:schemeClr val="accent4">
                    <a:lumMod val="75000"/>
                  </a:schemeClr>
                </a:solidFill>
                <a:latin typeface="Menlo"/>
                <a:ea typeface="Menlo"/>
                <a:cs typeface="Menlo"/>
                <a:sym typeface="Menlo"/>
              </a:rPr>
              <a:t>console</a:t>
            </a:r>
            <a:r>
              <a:rPr lang="en-US" sz="2400" dirty="0">
                <a:solidFill>
                  <a:schemeClr val="tx1"/>
                </a:solidFill>
                <a:latin typeface="Menlo"/>
                <a:ea typeface="Menlo"/>
                <a:cs typeface="Menlo"/>
                <a:sym typeface="Menlo"/>
              </a:rPr>
              <a:t>.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Menlo"/>
                <a:ea typeface="Menlo"/>
                <a:cs typeface="Menlo"/>
                <a:sym typeface="Menlo"/>
              </a:rPr>
              <a:t>log</a:t>
            </a:r>
            <a:r>
              <a:rPr lang="en-US" sz="2400" dirty="0" smtClean="0">
                <a:solidFill>
                  <a:schemeClr val="tx1"/>
                </a:solidFill>
                <a:latin typeface="Menlo"/>
                <a:ea typeface="Menlo"/>
                <a:cs typeface="Menlo"/>
                <a:sym typeface="Menlo"/>
              </a:rPr>
              <a:t>(key </a:t>
            </a:r>
            <a:r>
              <a:rPr lang="en-US" sz="2400" dirty="0">
                <a:solidFill>
                  <a:schemeClr val="tx1"/>
                </a:solidFill>
                <a:latin typeface="Menlo"/>
                <a:ea typeface="Menlo"/>
                <a:cs typeface="Menlo"/>
                <a:sym typeface="Menlo"/>
              </a:rPr>
              <a:t>+ 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Menlo"/>
                <a:ea typeface="Menlo"/>
                <a:cs typeface="Menlo"/>
                <a:sym typeface="Menlo"/>
              </a:rPr>
              <a:t>“ = ” </a:t>
            </a:r>
            <a:r>
              <a:rPr lang="en-US" sz="2400" dirty="0">
                <a:solidFill>
                  <a:schemeClr val="tx1"/>
                </a:solidFill>
                <a:latin typeface="Menlo"/>
                <a:ea typeface="Menlo"/>
                <a:cs typeface="Menlo"/>
                <a:sym typeface="Menlo"/>
              </a:rPr>
              <a:t>+ Moto[key]); </a:t>
            </a: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Menlo"/>
                <a:ea typeface="Menlo"/>
                <a:cs typeface="Menlo"/>
                <a:sym typeface="Menlo"/>
              </a:rPr>
              <a:t>//=&gt; 2</a:t>
            </a:r>
            <a:endParaRPr lang="en-US" sz="2400" dirty="0">
              <a:solidFill>
                <a:schemeClr val="bg1">
                  <a:lumMod val="65000"/>
                </a:schemeClr>
              </a:solidFill>
              <a:latin typeface="Menlo"/>
              <a:ea typeface="Menlo"/>
              <a:cs typeface="Menlo"/>
              <a:sym typeface="Menlo"/>
            </a:endParaRPr>
          </a:p>
          <a:p>
            <a:pPr lvl="0">
              <a:spcBef>
                <a:spcPts val="0"/>
              </a:spcBef>
              <a:defRPr sz="1800"/>
            </a:pPr>
            <a:r>
              <a:rPr lang="en-US" sz="2400" dirty="0" smtClean="0">
                <a:solidFill>
                  <a:schemeClr val="tx1"/>
                </a:solidFill>
                <a:latin typeface="Menlo"/>
                <a:ea typeface="Menlo"/>
                <a:cs typeface="Menlo"/>
                <a:sym typeface="Menlo"/>
              </a:rPr>
              <a:t>}</a:t>
            </a:r>
            <a:endParaRPr lang="en-US" sz="2400" dirty="0">
              <a:solidFill>
                <a:schemeClr val="tx1"/>
              </a:solidFill>
              <a:latin typeface="Menlo"/>
              <a:ea typeface="Menlo"/>
              <a:cs typeface="Menlo"/>
              <a:sym typeface="Menlo"/>
            </a:endParaRPr>
          </a:p>
          <a:p>
            <a:endParaRPr lang="uk-UA" sz="2400" dirty="0">
              <a:latin typeface="Menlo"/>
            </a:endParaRPr>
          </a:p>
        </p:txBody>
      </p:sp>
    </p:spTree>
    <p:extLst>
      <p:ext uri="{BB962C8B-B14F-4D97-AF65-F5344CB8AC3E}">
        <p14:creationId xmlns:p14="http://schemas.microsoft.com/office/powerpoint/2010/main" val="345385870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97758" y="851337"/>
            <a:ext cx="11209283" cy="756745"/>
          </a:xfrm>
        </p:spPr>
        <p:txBody>
          <a:bodyPr/>
          <a:lstStyle/>
          <a:p>
            <a:pPr algn="l"/>
            <a:r>
              <a:rPr lang="en-US" sz="4800" b="1" dirty="0" err="1" smtClean="0">
                <a:solidFill>
                  <a:srgbClr val="EE7012"/>
                </a:solidFill>
                <a:latin typeface="Menlo"/>
              </a:rPr>
              <a:t>Object.create</a:t>
            </a:r>
            <a:r>
              <a:rPr lang="en-US" sz="4800" b="1" dirty="0" smtClean="0">
                <a:solidFill>
                  <a:srgbClr val="EE7012"/>
                </a:solidFill>
                <a:latin typeface="Menlo"/>
              </a:rPr>
              <a:t>(null)</a:t>
            </a:r>
            <a:endParaRPr lang="uk-UA" sz="4800" b="1" dirty="0">
              <a:solidFill>
                <a:srgbClr val="EE7012"/>
              </a:solidFill>
              <a:latin typeface="Menlo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897757" y="1891862"/>
            <a:ext cx="5171967" cy="6006661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sz="2400" dirty="0" err="1" smtClean="0">
                <a:solidFill>
                  <a:schemeClr val="accent6">
                    <a:lumMod val="75000"/>
                  </a:schemeClr>
                </a:solidFill>
                <a:latin typeface="Menlo"/>
              </a:rPr>
              <a:t>var</a:t>
            </a:r>
            <a:r>
              <a:rPr lang="en-US" sz="2400" dirty="0" smtClean="0">
                <a:latin typeface="Menlo"/>
              </a:rPr>
              <a:t> fuel = {};</a:t>
            </a:r>
          </a:p>
          <a:p>
            <a:pPr>
              <a:spcBef>
                <a:spcPts val="0"/>
              </a:spcBef>
            </a:pPr>
            <a:endParaRPr lang="en-US" sz="2400" dirty="0">
              <a:latin typeface="Menlo"/>
            </a:endParaRPr>
          </a:p>
          <a:p>
            <a:pPr>
              <a:spcBef>
                <a:spcPts val="0"/>
              </a:spcBef>
            </a:pPr>
            <a:r>
              <a:rPr lang="en-US" sz="2400" dirty="0" err="1">
                <a:latin typeface="Menlo"/>
              </a:rPr>
              <a:t>fuel.gas</a:t>
            </a:r>
            <a:r>
              <a:rPr lang="en-US" sz="2400" dirty="0">
                <a:latin typeface="Menlo"/>
              </a:rPr>
              <a:t> = </a:t>
            </a:r>
            <a:r>
              <a:rPr lang="en-US" sz="2400" dirty="0">
                <a:solidFill>
                  <a:schemeClr val="accent3">
                    <a:lumMod val="75000"/>
                  </a:schemeClr>
                </a:solidFill>
                <a:latin typeface="Menlo"/>
              </a:rPr>
              <a:t>22.6</a:t>
            </a:r>
            <a:r>
              <a:rPr lang="en-US" sz="2400" dirty="0">
                <a:latin typeface="Menlo"/>
              </a:rPr>
              <a:t>;</a:t>
            </a:r>
          </a:p>
          <a:p>
            <a:pPr>
              <a:spcBef>
                <a:spcPts val="0"/>
              </a:spcBef>
            </a:pPr>
            <a:r>
              <a:rPr lang="en-US" sz="2400" dirty="0" err="1">
                <a:latin typeface="Menlo"/>
              </a:rPr>
              <a:t>fuel.diesel</a:t>
            </a:r>
            <a:r>
              <a:rPr lang="en-US" sz="2400" dirty="0">
                <a:latin typeface="Menlo"/>
              </a:rPr>
              <a:t> = </a:t>
            </a:r>
            <a:r>
              <a:rPr lang="en-US" sz="2400" dirty="0">
                <a:solidFill>
                  <a:schemeClr val="accent3">
                    <a:lumMod val="75000"/>
                  </a:schemeClr>
                </a:solidFill>
                <a:latin typeface="Menlo"/>
              </a:rPr>
              <a:t>20.5</a:t>
            </a:r>
            <a:r>
              <a:rPr lang="en-US" sz="2400" dirty="0" smtClean="0">
                <a:latin typeface="Menlo"/>
              </a:rPr>
              <a:t>;</a:t>
            </a:r>
          </a:p>
          <a:p>
            <a:pPr>
              <a:spcBef>
                <a:spcPts val="0"/>
              </a:spcBef>
            </a:pPr>
            <a:endParaRPr lang="en-US" sz="2400" dirty="0">
              <a:latin typeface="Menlo"/>
            </a:endParaRPr>
          </a:p>
          <a:p>
            <a:pPr>
              <a:spcBef>
                <a:spcPts val="0"/>
              </a:spcBef>
            </a:pPr>
            <a:r>
              <a:rPr lang="en-US" sz="2400" dirty="0">
                <a:solidFill>
                  <a:schemeClr val="accent4">
                    <a:lumMod val="75000"/>
                  </a:schemeClr>
                </a:solidFill>
                <a:latin typeface="Menlo"/>
                <a:ea typeface="Menlo"/>
                <a:cs typeface="Menlo"/>
                <a:sym typeface="Menlo"/>
              </a:rPr>
              <a:t>console</a:t>
            </a:r>
            <a:r>
              <a:rPr lang="en-US" sz="2400" dirty="0">
                <a:solidFill>
                  <a:schemeClr val="tx1"/>
                </a:solidFill>
                <a:latin typeface="Menlo"/>
                <a:ea typeface="Menlo"/>
                <a:cs typeface="Menlo"/>
                <a:sym typeface="Menlo"/>
              </a:rPr>
              <a:t>.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Menlo"/>
                <a:ea typeface="Menlo"/>
                <a:cs typeface="Menlo"/>
                <a:sym typeface="Menlo"/>
              </a:rPr>
              <a:t>log</a:t>
            </a:r>
            <a:r>
              <a:rPr lang="en-US" sz="2400" dirty="0" smtClean="0">
                <a:latin typeface="Menlo"/>
              </a:rPr>
              <a:t>(</a:t>
            </a:r>
            <a:r>
              <a:rPr lang="en-US" sz="2400" dirty="0" err="1" smtClean="0">
                <a:latin typeface="Menlo"/>
              </a:rPr>
              <a:t>fuel.toString</a:t>
            </a:r>
            <a:r>
              <a:rPr lang="en-US" sz="2400" dirty="0" smtClean="0">
                <a:latin typeface="Menlo"/>
              </a:rPr>
              <a:t>)</a:t>
            </a:r>
          </a:p>
          <a:p>
            <a:pPr>
              <a:spcBef>
                <a:spcPts val="0"/>
              </a:spcBef>
            </a:pPr>
            <a:r>
              <a:rPr lang="en-US" sz="2400" dirty="0">
                <a:latin typeface="Menlo"/>
              </a:rPr>
              <a:t>	</a:t>
            </a:r>
            <a:r>
              <a:rPr lang="en-US" sz="2400" dirty="0" smtClean="0">
                <a:latin typeface="Menlo"/>
              </a:rPr>
              <a:t>	</a:t>
            </a: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Menlo"/>
              </a:rPr>
              <a:t>//=&gt; function </a:t>
            </a:r>
            <a:r>
              <a:rPr lang="en-US" sz="2400" dirty="0" err="1" smtClean="0">
                <a:solidFill>
                  <a:schemeClr val="bg1">
                    <a:lumMod val="65000"/>
                  </a:schemeClr>
                </a:solidFill>
                <a:latin typeface="Menlo"/>
              </a:rPr>
              <a:t>toString</a:t>
            </a: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Menlo"/>
              </a:rPr>
              <a:t>()</a:t>
            </a:r>
            <a:endParaRPr lang="en-US" sz="2400" dirty="0">
              <a:solidFill>
                <a:schemeClr val="bg1">
                  <a:lumMod val="65000"/>
                </a:schemeClr>
              </a:solidFill>
              <a:latin typeface="Menlo"/>
            </a:endParaRPr>
          </a:p>
          <a:p>
            <a:pPr>
              <a:spcBef>
                <a:spcPts val="0"/>
              </a:spcBef>
            </a:pPr>
            <a:endParaRPr lang="en-US" sz="2400" dirty="0" smtClean="0">
              <a:latin typeface="Menlo"/>
            </a:endParaRPr>
          </a:p>
          <a:p>
            <a:pPr>
              <a:spcBef>
                <a:spcPts val="0"/>
              </a:spcBef>
            </a:pPr>
            <a:endParaRPr lang="en-US" sz="2400" dirty="0" smtClean="0">
              <a:latin typeface="Menlo"/>
            </a:endParaRPr>
          </a:p>
          <a:p>
            <a:pPr>
              <a:spcBef>
                <a:spcPts val="0"/>
              </a:spcBef>
            </a:pPr>
            <a:endParaRPr lang="en-US" sz="2400" dirty="0" smtClean="0">
              <a:latin typeface="Menlo"/>
            </a:endParaRPr>
          </a:p>
          <a:p>
            <a:pPr>
              <a:spcBef>
                <a:spcPts val="0"/>
              </a:spcBef>
            </a:pPr>
            <a:endParaRPr lang="ru-RU" sz="2400" dirty="0">
              <a:latin typeface="Menlo"/>
            </a:endParaRPr>
          </a:p>
          <a:p>
            <a:pPr>
              <a:spcBef>
                <a:spcPts val="0"/>
              </a:spcBef>
            </a:pPr>
            <a:endParaRPr lang="en-US" sz="2400" dirty="0" smtClean="0">
              <a:latin typeface="Menlo"/>
            </a:endParaRPr>
          </a:p>
          <a:p>
            <a:pPr>
              <a:spcBef>
                <a:spcPts val="0"/>
              </a:spcBef>
            </a:pPr>
            <a:endParaRPr lang="en-US" sz="2400" dirty="0">
              <a:latin typeface="Menlo"/>
            </a:endParaRPr>
          </a:p>
          <a:p>
            <a:pPr>
              <a:spcBef>
                <a:spcPts val="0"/>
              </a:spcBef>
            </a:pPr>
            <a:endParaRPr lang="uk-UA" sz="2400" dirty="0">
              <a:latin typeface="Menlo"/>
            </a:endParaRPr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6935074" y="1891861"/>
            <a:ext cx="5171967" cy="6006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/>
          <a:lstStyle>
            <a:lvl1pPr defTabSz="584200">
              <a:spcBef>
                <a:spcPts val="4200"/>
              </a:spcBef>
              <a:defRPr sz="3600">
                <a:uFill>
                  <a:solidFill/>
                </a:uFill>
                <a:latin typeface="+mn-lt"/>
                <a:ea typeface="+mn-ea"/>
                <a:cs typeface="+mn-cs"/>
                <a:sym typeface="Helvetica Light"/>
              </a:defRPr>
            </a:lvl1pPr>
            <a:lvl2pPr marL="228600" defTabSz="584200">
              <a:spcBef>
                <a:spcPts val="4200"/>
              </a:spcBef>
              <a:defRPr sz="3600">
                <a:uFill>
                  <a:solidFill/>
                </a:uFill>
                <a:latin typeface="+mn-lt"/>
                <a:ea typeface="+mn-ea"/>
                <a:cs typeface="+mn-cs"/>
                <a:sym typeface="Helvetica Light"/>
              </a:defRPr>
            </a:lvl2pPr>
            <a:lvl3pPr marL="457200" defTabSz="584200">
              <a:spcBef>
                <a:spcPts val="4200"/>
              </a:spcBef>
              <a:defRPr sz="3600">
                <a:uFill>
                  <a:solidFill/>
                </a:uFill>
                <a:latin typeface="+mn-lt"/>
                <a:ea typeface="+mn-ea"/>
                <a:cs typeface="+mn-cs"/>
                <a:sym typeface="Helvetica Light"/>
              </a:defRPr>
            </a:lvl3pPr>
            <a:lvl4pPr marL="685800" defTabSz="584200">
              <a:spcBef>
                <a:spcPts val="4200"/>
              </a:spcBef>
              <a:defRPr sz="3600">
                <a:uFill>
                  <a:solidFill/>
                </a:uFill>
                <a:latin typeface="+mn-lt"/>
                <a:ea typeface="+mn-ea"/>
                <a:cs typeface="+mn-cs"/>
                <a:sym typeface="Helvetica Light"/>
              </a:defRPr>
            </a:lvl4pPr>
            <a:lvl5pPr marL="914400" defTabSz="584200">
              <a:spcBef>
                <a:spcPts val="4200"/>
              </a:spcBef>
              <a:defRPr sz="3600">
                <a:uFill>
                  <a:solidFill/>
                </a:uFill>
                <a:latin typeface="+mn-lt"/>
                <a:ea typeface="+mn-ea"/>
                <a:cs typeface="+mn-cs"/>
                <a:sym typeface="Helvetica Light"/>
              </a:defRPr>
            </a:lvl5pPr>
            <a:lvl6pPr defTabSz="584200">
              <a:spcBef>
                <a:spcPts val="4200"/>
              </a:spcBef>
              <a:defRPr sz="3600">
                <a:uFill>
                  <a:solidFill/>
                </a:uFill>
                <a:latin typeface="+mn-lt"/>
                <a:ea typeface="+mn-ea"/>
                <a:cs typeface="+mn-cs"/>
                <a:sym typeface="Helvetica Light"/>
              </a:defRPr>
            </a:lvl6pPr>
            <a:lvl7pPr defTabSz="584200">
              <a:spcBef>
                <a:spcPts val="4200"/>
              </a:spcBef>
              <a:defRPr sz="3600">
                <a:uFill>
                  <a:solidFill/>
                </a:uFill>
                <a:latin typeface="+mn-lt"/>
                <a:ea typeface="+mn-ea"/>
                <a:cs typeface="+mn-cs"/>
                <a:sym typeface="Helvetica Light"/>
              </a:defRPr>
            </a:lvl7pPr>
            <a:lvl8pPr defTabSz="584200">
              <a:spcBef>
                <a:spcPts val="4200"/>
              </a:spcBef>
              <a:defRPr sz="3600">
                <a:uFill>
                  <a:solidFill/>
                </a:uFill>
                <a:latin typeface="+mn-lt"/>
                <a:ea typeface="+mn-ea"/>
                <a:cs typeface="+mn-cs"/>
                <a:sym typeface="Helvetica Light"/>
              </a:defRPr>
            </a:lvl8pPr>
            <a:lvl9pPr defTabSz="584200">
              <a:spcBef>
                <a:spcPts val="4200"/>
              </a:spcBef>
              <a:defRPr sz="3600">
                <a:uFill>
                  <a:solidFill/>
                </a:uFill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>
              <a:spcBef>
                <a:spcPts val="0"/>
              </a:spcBef>
            </a:pPr>
            <a:r>
              <a:rPr lang="en-US" sz="2400" dirty="0" err="1" smtClean="0">
                <a:solidFill>
                  <a:schemeClr val="accent6">
                    <a:lumMod val="75000"/>
                  </a:schemeClr>
                </a:solidFill>
                <a:latin typeface="Menlo"/>
              </a:rPr>
              <a:t>var</a:t>
            </a:r>
            <a:r>
              <a:rPr lang="en-US" sz="2400" dirty="0" smtClean="0">
                <a:latin typeface="Menlo"/>
              </a:rPr>
              <a:t> fuel = </a:t>
            </a:r>
            <a:r>
              <a:rPr lang="en-US" sz="2400" dirty="0" err="1" smtClean="0">
                <a:solidFill>
                  <a:schemeClr val="accent4">
                    <a:lumMod val="75000"/>
                  </a:schemeClr>
                </a:solidFill>
                <a:latin typeface="Menlo"/>
              </a:rPr>
              <a:t>Object</a:t>
            </a:r>
            <a:r>
              <a:rPr lang="en-US" sz="2400" dirty="0" err="1" smtClean="0">
                <a:latin typeface="Menlo"/>
              </a:rPr>
              <a:t>.create</a:t>
            </a:r>
            <a:r>
              <a:rPr lang="en-US" sz="2400" dirty="0" smtClean="0">
                <a:latin typeface="Menlo"/>
              </a:rPr>
              <a:t>(</a:t>
            </a:r>
            <a:r>
              <a:rPr lang="en-US" sz="2400" dirty="0" smtClean="0">
                <a:solidFill>
                  <a:schemeClr val="accent3">
                    <a:lumMod val="75000"/>
                  </a:schemeClr>
                </a:solidFill>
                <a:latin typeface="Menlo"/>
              </a:rPr>
              <a:t>null</a:t>
            </a:r>
            <a:r>
              <a:rPr lang="en-US" sz="2400" dirty="0" smtClean="0">
                <a:latin typeface="Menlo"/>
              </a:rPr>
              <a:t>);</a:t>
            </a:r>
          </a:p>
          <a:p>
            <a:pPr>
              <a:spcBef>
                <a:spcPts val="0"/>
              </a:spcBef>
            </a:pPr>
            <a:endParaRPr lang="en-US" sz="2400" dirty="0">
              <a:latin typeface="Menlo"/>
            </a:endParaRPr>
          </a:p>
          <a:p>
            <a:pPr>
              <a:spcBef>
                <a:spcPts val="0"/>
              </a:spcBef>
            </a:pPr>
            <a:r>
              <a:rPr lang="en-US" sz="2400" dirty="0" err="1" smtClean="0">
                <a:latin typeface="Menlo"/>
              </a:rPr>
              <a:t>fuel.gas</a:t>
            </a:r>
            <a:r>
              <a:rPr lang="en-US" sz="2400" dirty="0" smtClean="0">
                <a:latin typeface="Menlo"/>
              </a:rPr>
              <a:t> = </a:t>
            </a:r>
            <a:r>
              <a:rPr lang="en-US" sz="2400" dirty="0" smtClean="0">
                <a:solidFill>
                  <a:schemeClr val="accent3">
                    <a:lumMod val="75000"/>
                  </a:schemeClr>
                </a:solidFill>
                <a:latin typeface="Menlo"/>
              </a:rPr>
              <a:t>22.6</a:t>
            </a:r>
            <a:r>
              <a:rPr lang="en-US" sz="2400" dirty="0" smtClean="0">
                <a:latin typeface="Menlo"/>
              </a:rPr>
              <a:t>;</a:t>
            </a:r>
          </a:p>
          <a:p>
            <a:pPr>
              <a:spcBef>
                <a:spcPts val="0"/>
              </a:spcBef>
            </a:pPr>
            <a:r>
              <a:rPr lang="en-US" sz="2400" dirty="0" err="1" smtClean="0">
                <a:latin typeface="Menlo"/>
              </a:rPr>
              <a:t>fuel.diesel</a:t>
            </a:r>
            <a:r>
              <a:rPr lang="en-US" sz="2400" dirty="0" smtClean="0">
                <a:latin typeface="Menlo"/>
              </a:rPr>
              <a:t> = </a:t>
            </a:r>
            <a:r>
              <a:rPr lang="en-US" sz="2400" dirty="0" smtClean="0">
                <a:solidFill>
                  <a:schemeClr val="accent3">
                    <a:lumMod val="75000"/>
                  </a:schemeClr>
                </a:solidFill>
                <a:latin typeface="Menlo"/>
              </a:rPr>
              <a:t>20.5</a:t>
            </a:r>
            <a:r>
              <a:rPr lang="en-US" sz="2400" dirty="0" smtClean="0">
                <a:latin typeface="Menlo"/>
              </a:rPr>
              <a:t>;</a:t>
            </a:r>
          </a:p>
          <a:p>
            <a:pPr>
              <a:spcBef>
                <a:spcPts val="0"/>
              </a:spcBef>
            </a:pPr>
            <a:endParaRPr lang="en-US" sz="2400" dirty="0">
              <a:latin typeface="Menlo"/>
            </a:endParaRPr>
          </a:p>
          <a:p>
            <a:pPr>
              <a:spcBef>
                <a:spcPts val="0"/>
              </a:spcBef>
            </a:pPr>
            <a:r>
              <a:rPr lang="en-US" sz="2400" dirty="0">
                <a:solidFill>
                  <a:schemeClr val="accent4">
                    <a:lumMod val="75000"/>
                  </a:schemeClr>
                </a:solidFill>
                <a:latin typeface="Menlo"/>
                <a:ea typeface="Menlo"/>
                <a:cs typeface="Menlo"/>
                <a:sym typeface="Menlo"/>
              </a:rPr>
              <a:t>console</a:t>
            </a:r>
            <a:r>
              <a:rPr lang="en-US" sz="2400" dirty="0">
                <a:solidFill>
                  <a:schemeClr val="tx1"/>
                </a:solidFill>
                <a:latin typeface="Menlo"/>
                <a:ea typeface="Menlo"/>
                <a:cs typeface="Menlo"/>
                <a:sym typeface="Menlo"/>
              </a:rPr>
              <a:t>.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Menlo"/>
                <a:ea typeface="Menlo"/>
                <a:cs typeface="Menlo"/>
                <a:sym typeface="Menlo"/>
              </a:rPr>
              <a:t>log</a:t>
            </a:r>
            <a:r>
              <a:rPr lang="en-US" sz="2400" dirty="0" smtClean="0">
                <a:latin typeface="Menlo"/>
              </a:rPr>
              <a:t>(</a:t>
            </a:r>
            <a:r>
              <a:rPr lang="en-US" sz="2400" dirty="0" err="1" smtClean="0">
                <a:latin typeface="Menlo"/>
              </a:rPr>
              <a:t>fuel.toString</a:t>
            </a:r>
            <a:r>
              <a:rPr lang="en-US" sz="2400" dirty="0">
                <a:latin typeface="Menlo"/>
              </a:rPr>
              <a:t>)</a:t>
            </a:r>
          </a:p>
          <a:p>
            <a:pPr>
              <a:spcBef>
                <a:spcPts val="0"/>
              </a:spcBef>
            </a:pPr>
            <a:r>
              <a:rPr lang="en-US" sz="2400" dirty="0">
                <a:latin typeface="Menlo"/>
              </a:rPr>
              <a:t>		</a:t>
            </a: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Menlo"/>
              </a:rPr>
              <a:t>//=&gt; undefined</a:t>
            </a:r>
            <a:endParaRPr lang="en-US" sz="2400" dirty="0">
              <a:solidFill>
                <a:schemeClr val="bg1">
                  <a:lumMod val="65000"/>
                </a:schemeClr>
              </a:solidFill>
              <a:latin typeface="Menlo"/>
            </a:endParaRPr>
          </a:p>
          <a:p>
            <a:pPr>
              <a:spcBef>
                <a:spcPts val="0"/>
              </a:spcBef>
            </a:pPr>
            <a:endParaRPr lang="en-US" sz="2400" dirty="0" smtClean="0">
              <a:latin typeface="Menlo"/>
            </a:endParaRPr>
          </a:p>
          <a:p>
            <a:pPr>
              <a:spcBef>
                <a:spcPts val="0"/>
              </a:spcBef>
            </a:pPr>
            <a:endParaRPr lang="en-US" sz="2400" dirty="0" smtClean="0">
              <a:latin typeface="Menlo"/>
            </a:endParaRPr>
          </a:p>
          <a:p>
            <a:pPr>
              <a:spcBef>
                <a:spcPts val="0"/>
              </a:spcBef>
            </a:pPr>
            <a:endParaRPr lang="ru-RU" sz="2400" dirty="0" smtClean="0">
              <a:latin typeface="Menlo"/>
            </a:endParaRPr>
          </a:p>
          <a:p>
            <a:pPr>
              <a:spcBef>
                <a:spcPts val="0"/>
              </a:spcBef>
            </a:pPr>
            <a:endParaRPr lang="en-US" sz="2400" dirty="0" smtClean="0">
              <a:latin typeface="Menlo"/>
            </a:endParaRPr>
          </a:p>
          <a:p>
            <a:pPr>
              <a:spcBef>
                <a:spcPts val="0"/>
              </a:spcBef>
            </a:pPr>
            <a:endParaRPr lang="en-US" sz="2400" dirty="0" smtClean="0">
              <a:latin typeface="Menlo"/>
            </a:endParaRPr>
          </a:p>
          <a:p>
            <a:pPr>
              <a:spcBef>
                <a:spcPts val="0"/>
              </a:spcBef>
            </a:pPr>
            <a:endParaRPr lang="uk-UA" sz="2400" dirty="0">
              <a:latin typeface="Menlo"/>
            </a:endParaRPr>
          </a:p>
        </p:txBody>
      </p:sp>
    </p:spTree>
    <p:extLst>
      <p:ext uri="{BB962C8B-B14F-4D97-AF65-F5344CB8AC3E}">
        <p14:creationId xmlns:p14="http://schemas.microsoft.com/office/powerpoint/2010/main" val="230341707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97758" y="851337"/>
            <a:ext cx="11209283" cy="756745"/>
          </a:xfrm>
        </p:spPr>
        <p:txBody>
          <a:bodyPr/>
          <a:lstStyle/>
          <a:p>
            <a:pPr algn="l"/>
            <a:r>
              <a:rPr lang="ru-RU" sz="4800" b="1" dirty="0" smtClean="0">
                <a:solidFill>
                  <a:srgbClr val="EE7012"/>
                </a:solidFill>
                <a:latin typeface="Menlo"/>
              </a:rPr>
              <a:t>Методы для </a:t>
            </a:r>
            <a:r>
              <a:rPr lang="en-US" sz="4800" b="1" dirty="0" smtClean="0">
                <a:solidFill>
                  <a:srgbClr val="EE7012"/>
                </a:solidFill>
                <a:latin typeface="Menlo"/>
              </a:rPr>
              <a:t>__proto__</a:t>
            </a:r>
            <a:endParaRPr lang="uk-UA" sz="4800" b="1" dirty="0">
              <a:solidFill>
                <a:srgbClr val="EE7012"/>
              </a:solidFill>
              <a:latin typeface="Menlo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897757" y="1891862"/>
            <a:ext cx="11209284" cy="6006661"/>
          </a:xfrm>
        </p:spPr>
        <p:txBody>
          <a:bodyPr/>
          <a:lstStyle/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2400" dirty="0" smtClean="0">
              <a:latin typeface="Menlo"/>
            </a:endParaRPr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400" dirty="0" err="1" smtClean="0">
                <a:solidFill>
                  <a:schemeClr val="accent4">
                    <a:lumMod val="75000"/>
                  </a:schemeClr>
                </a:solidFill>
                <a:latin typeface="Menlo"/>
              </a:rPr>
              <a:t>Object</a:t>
            </a:r>
            <a:r>
              <a:rPr lang="en-US" sz="2400" dirty="0" err="1" smtClean="0">
                <a:latin typeface="Menlo"/>
              </a:rPr>
              <a:t>.getPrototypeOf</a:t>
            </a:r>
            <a:r>
              <a:rPr lang="en-US" sz="2400" dirty="0" smtClean="0">
                <a:latin typeface="Menlo"/>
              </a:rPr>
              <a:t>(</a:t>
            </a:r>
            <a:r>
              <a:rPr lang="en-US" sz="2400" dirty="0" err="1" smtClean="0">
                <a:latin typeface="Menlo"/>
              </a:rPr>
              <a:t>obj</a:t>
            </a:r>
            <a:r>
              <a:rPr lang="en-US" sz="2400" dirty="0" smtClean="0">
                <a:latin typeface="Menlo"/>
              </a:rPr>
              <a:t>) </a:t>
            </a:r>
            <a:r>
              <a:rPr lang="en-US" sz="2400" dirty="0" smtClean="0">
                <a:latin typeface="Menlo"/>
                <a:sym typeface="Wingdings" panose="05000000000000000000" pitchFamily="2" charset="2"/>
              </a:rPr>
              <a:t> </a:t>
            </a:r>
            <a:r>
              <a:rPr lang="en-US" sz="2400" dirty="0" err="1" smtClean="0">
                <a:latin typeface="Menlo"/>
                <a:sym typeface="Wingdings" panose="05000000000000000000" pitchFamily="2" charset="2"/>
              </a:rPr>
              <a:t>obj</a:t>
            </a:r>
            <a:r>
              <a:rPr lang="en-US" sz="2400" dirty="0" smtClean="0">
                <a:latin typeface="Menlo"/>
                <a:sym typeface="Wingdings" panose="05000000000000000000" pitchFamily="2" charset="2"/>
              </a:rPr>
              <a:t>.__proto__</a:t>
            </a:r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2400" dirty="0" smtClean="0">
              <a:latin typeface="Menlo"/>
              <a:sym typeface="Wingdings" panose="05000000000000000000" pitchFamily="2" charset="2"/>
            </a:endParaRPr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400" dirty="0" err="1" smtClean="0">
                <a:solidFill>
                  <a:schemeClr val="accent4">
                    <a:lumMod val="75000"/>
                  </a:schemeClr>
                </a:solidFill>
                <a:latin typeface="Menlo"/>
                <a:sym typeface="Wingdings" panose="05000000000000000000" pitchFamily="2" charset="2"/>
              </a:rPr>
              <a:t>Object</a:t>
            </a:r>
            <a:r>
              <a:rPr lang="en-US" sz="2400" dirty="0" err="1" smtClean="0">
                <a:latin typeface="Menlo"/>
                <a:sym typeface="Wingdings" panose="05000000000000000000" pitchFamily="2" charset="2"/>
              </a:rPr>
              <a:t>.setPrototypeOf</a:t>
            </a:r>
            <a:r>
              <a:rPr lang="en-US" sz="2400" dirty="0" smtClean="0">
                <a:latin typeface="Menlo"/>
                <a:sym typeface="Wingdings" panose="05000000000000000000" pitchFamily="2" charset="2"/>
              </a:rPr>
              <a:t>(</a:t>
            </a:r>
            <a:r>
              <a:rPr lang="en-US" sz="2400" dirty="0" err="1" smtClean="0">
                <a:latin typeface="Menlo"/>
                <a:sym typeface="Wingdings" panose="05000000000000000000" pitchFamily="2" charset="2"/>
              </a:rPr>
              <a:t>obj</a:t>
            </a:r>
            <a:r>
              <a:rPr lang="en-US" sz="2400" dirty="0" smtClean="0">
                <a:latin typeface="Menlo"/>
                <a:sym typeface="Wingdings" panose="05000000000000000000" pitchFamily="2" charset="2"/>
              </a:rPr>
              <a:t>, proto)  </a:t>
            </a:r>
            <a:r>
              <a:rPr lang="en-US" sz="2400" dirty="0" err="1" smtClean="0">
                <a:latin typeface="Menlo"/>
                <a:sym typeface="Wingdings" panose="05000000000000000000" pitchFamily="2" charset="2"/>
              </a:rPr>
              <a:t>obj</a:t>
            </a:r>
            <a:r>
              <a:rPr lang="en-US" sz="2400" dirty="0" smtClean="0">
                <a:latin typeface="Menlo"/>
                <a:sym typeface="Wingdings" panose="05000000000000000000" pitchFamily="2" charset="2"/>
              </a:rPr>
              <a:t>.__proto__ = proto</a:t>
            </a:r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2400" dirty="0">
              <a:latin typeface="Menlo"/>
              <a:sym typeface="Wingdings" panose="05000000000000000000" pitchFamily="2" charset="2"/>
            </a:endParaRPr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400" dirty="0" err="1" smtClean="0">
                <a:solidFill>
                  <a:schemeClr val="accent4">
                    <a:lumMod val="75000"/>
                  </a:schemeClr>
                </a:solidFill>
                <a:latin typeface="Menlo"/>
              </a:rPr>
              <a:t>Object</a:t>
            </a:r>
            <a:r>
              <a:rPr lang="en-US" sz="2400" dirty="0" err="1" smtClean="0">
                <a:latin typeface="Menlo"/>
              </a:rPr>
              <a:t>.create</a:t>
            </a:r>
            <a:r>
              <a:rPr lang="en-US" sz="2400" dirty="0" smtClean="0">
                <a:latin typeface="Menlo"/>
              </a:rPr>
              <a:t>(proto [, </a:t>
            </a:r>
            <a:r>
              <a:rPr lang="en-US" sz="2400" dirty="0" err="1" smtClean="0">
                <a:latin typeface="Menlo"/>
              </a:rPr>
              <a:t>propertiesObj</a:t>
            </a:r>
            <a:r>
              <a:rPr lang="en-US" sz="2400" dirty="0" smtClean="0">
                <a:latin typeface="Menlo"/>
              </a:rPr>
              <a:t>])</a:t>
            </a:r>
            <a:endParaRPr lang="uk-UA" sz="2400" dirty="0">
              <a:latin typeface="Menlo"/>
            </a:endParaRPr>
          </a:p>
        </p:txBody>
      </p:sp>
    </p:spTree>
    <p:extLst>
      <p:ext uri="{BB962C8B-B14F-4D97-AF65-F5344CB8AC3E}">
        <p14:creationId xmlns:p14="http://schemas.microsoft.com/office/powerpoint/2010/main" val="3239520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"/>
            <a:ext cx="13004800" cy="9753600"/>
          </a:xfrm>
          <a:prstGeom prst="rect">
            <a:avLst/>
          </a:prstGeom>
        </p:spPr>
      </p:pic>
      <p:sp>
        <p:nvSpPr>
          <p:cNvPr id="28" name="Shape 28"/>
          <p:cNvSpPr/>
          <p:nvPr/>
        </p:nvSpPr>
        <p:spPr>
          <a:xfrm>
            <a:off x="533400" y="6238875"/>
            <a:ext cx="9370579" cy="1684338"/>
          </a:xfrm>
          <a:prstGeom prst="rect">
            <a:avLst/>
          </a:prstGeom>
          <a:solidFill>
            <a:srgbClr val="F7A11E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 defTabSz="584200">
              <a:defRPr sz="3600">
                <a:uFill>
                  <a:solidFill/>
                </a:u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29" name="Shape 29"/>
          <p:cNvSpPr/>
          <p:nvPr/>
        </p:nvSpPr>
        <p:spPr>
          <a:xfrm>
            <a:off x="879475" y="6712486"/>
            <a:ext cx="8712200" cy="6704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584200">
              <a:lnSpc>
                <a:spcPct val="90000"/>
              </a:lnSpc>
              <a:buClr>
                <a:srgbClr val="FFFFFF"/>
              </a:buClr>
              <a:buFont typeface="Helvetica Light"/>
              <a:defRPr sz="4100" b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  <a:uFillTx/>
              </a:defRPr>
            </a:pPr>
            <a:r>
              <a:rPr lang="en-US" sz="4100" b="1" dirty="0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“</a:t>
            </a:r>
            <a:r>
              <a:rPr lang="en-US" sz="4100" b="1" dirty="0" err="1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F.prototype</a:t>
            </a:r>
            <a:r>
              <a:rPr lang="en-US" sz="4100" b="1" dirty="0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” </a:t>
            </a:r>
            <a:r>
              <a:rPr lang="ru-RU" sz="4100" b="1" dirty="0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и </a:t>
            </a:r>
            <a:r>
              <a:rPr lang="en-US" sz="4100" b="1" dirty="0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“new”</a:t>
            </a:r>
            <a:endParaRPr sz="4100" b="1" dirty="0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</p:txBody>
      </p:sp>
      <p:pic>
        <p:nvPicPr>
          <p:cNvPr id="30" name="pres_goit_template_01-7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31812" y="8537575"/>
            <a:ext cx="11939588" cy="37306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51233284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97758" y="851337"/>
            <a:ext cx="11209283" cy="756745"/>
          </a:xfrm>
        </p:spPr>
        <p:txBody>
          <a:bodyPr/>
          <a:lstStyle/>
          <a:p>
            <a:pPr algn="l"/>
            <a:r>
              <a:rPr lang="en-US" sz="4800" b="1" dirty="0" err="1" smtClean="0">
                <a:solidFill>
                  <a:srgbClr val="EE7012"/>
                </a:solidFill>
                <a:latin typeface="Menlo"/>
              </a:rPr>
              <a:t>F.prototype</a:t>
            </a:r>
            <a:r>
              <a:rPr lang="en-US" sz="4800" b="1" dirty="0" smtClean="0">
                <a:solidFill>
                  <a:srgbClr val="EE7012"/>
                </a:solidFill>
                <a:latin typeface="Menlo"/>
              </a:rPr>
              <a:t> </a:t>
            </a:r>
            <a:r>
              <a:rPr lang="ru-RU" sz="4800" b="1" dirty="0" smtClean="0">
                <a:solidFill>
                  <a:srgbClr val="EE7012"/>
                </a:solidFill>
                <a:latin typeface="Menlo"/>
              </a:rPr>
              <a:t>и </a:t>
            </a:r>
            <a:r>
              <a:rPr lang="en-US" sz="4800" b="1" dirty="0" smtClean="0">
                <a:solidFill>
                  <a:srgbClr val="EE7012"/>
                </a:solidFill>
                <a:latin typeface="Menlo"/>
              </a:rPr>
              <a:t>new</a:t>
            </a:r>
            <a:endParaRPr lang="uk-UA" sz="4800" b="1" dirty="0">
              <a:solidFill>
                <a:srgbClr val="EE7012"/>
              </a:solidFill>
              <a:latin typeface="Menlo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897757" y="1891862"/>
            <a:ext cx="5045843" cy="6006661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sz="2200" dirty="0" err="1" smtClean="0">
                <a:solidFill>
                  <a:schemeClr val="accent6">
                    <a:lumMod val="75000"/>
                  </a:schemeClr>
                </a:solidFill>
                <a:latin typeface="Menlo"/>
              </a:rPr>
              <a:t>var</a:t>
            </a:r>
            <a:r>
              <a:rPr lang="en-US" sz="2200" dirty="0" smtClean="0">
                <a:latin typeface="Menlo"/>
              </a:rPr>
              <a:t> Lexus = {</a:t>
            </a:r>
          </a:p>
          <a:p>
            <a:pPr>
              <a:spcBef>
                <a:spcPts val="0"/>
              </a:spcBef>
            </a:pPr>
            <a:r>
              <a:rPr lang="en-US" sz="2200" dirty="0" smtClean="0">
                <a:latin typeface="Menlo"/>
              </a:rPr>
              <a:t>	</a:t>
            </a:r>
            <a:r>
              <a:rPr lang="en-US" sz="2200" dirty="0" err="1" smtClean="0">
                <a:latin typeface="Menlo"/>
              </a:rPr>
              <a:t>isCool</a:t>
            </a:r>
            <a:r>
              <a:rPr lang="en-US" sz="2200" dirty="0">
                <a:latin typeface="Menlo"/>
              </a:rPr>
              <a:t> </a:t>
            </a:r>
            <a:r>
              <a:rPr lang="en-US" sz="2200" dirty="0" smtClean="0">
                <a:latin typeface="Menlo"/>
              </a:rPr>
              <a:t>= </a:t>
            </a:r>
            <a:r>
              <a:rPr lang="en-US" sz="2200" dirty="0" smtClean="0">
                <a:solidFill>
                  <a:schemeClr val="accent2">
                    <a:lumMod val="75000"/>
                  </a:schemeClr>
                </a:solidFill>
                <a:latin typeface="Menlo"/>
              </a:rPr>
              <a:t>“Hell yeah!”</a:t>
            </a:r>
            <a:endParaRPr lang="en-US" sz="2200" dirty="0">
              <a:solidFill>
                <a:schemeClr val="accent2">
                  <a:lumMod val="75000"/>
                </a:schemeClr>
              </a:solidFill>
              <a:latin typeface="Menlo"/>
            </a:endParaRPr>
          </a:p>
          <a:p>
            <a:pPr>
              <a:spcBef>
                <a:spcPts val="0"/>
              </a:spcBef>
            </a:pPr>
            <a:r>
              <a:rPr lang="en-US" sz="2200" dirty="0" smtClean="0">
                <a:latin typeface="Menlo"/>
              </a:rPr>
              <a:t>};</a:t>
            </a:r>
          </a:p>
          <a:p>
            <a:pPr>
              <a:spcBef>
                <a:spcPts val="0"/>
              </a:spcBef>
            </a:pPr>
            <a:endParaRPr lang="en-US" sz="2200" dirty="0">
              <a:latin typeface="Menlo"/>
            </a:endParaRPr>
          </a:p>
          <a:p>
            <a:pPr>
              <a:spcBef>
                <a:spcPts val="0"/>
              </a:spcBef>
            </a:pPr>
            <a:r>
              <a:rPr lang="en-US" sz="2200" dirty="0" smtClean="0">
                <a:solidFill>
                  <a:schemeClr val="accent6">
                    <a:lumMod val="75000"/>
                  </a:schemeClr>
                </a:solidFill>
                <a:latin typeface="Menlo"/>
              </a:rPr>
              <a:t>function</a:t>
            </a:r>
            <a:r>
              <a:rPr lang="en-US" sz="2200" dirty="0" smtClean="0">
                <a:latin typeface="Menlo"/>
              </a:rPr>
              <a:t> </a:t>
            </a:r>
            <a:r>
              <a:rPr lang="en-US" sz="2200" dirty="0" err="1" smtClean="0">
                <a:solidFill>
                  <a:schemeClr val="accent1">
                    <a:lumMod val="75000"/>
                  </a:schemeClr>
                </a:solidFill>
                <a:latin typeface="Menlo"/>
              </a:rPr>
              <a:t>ModelF</a:t>
            </a:r>
            <a:r>
              <a:rPr lang="en-US" sz="2200" dirty="0" smtClean="0">
                <a:latin typeface="Menlo"/>
              </a:rPr>
              <a:t>(type) {</a:t>
            </a:r>
          </a:p>
          <a:p>
            <a:pPr>
              <a:spcBef>
                <a:spcPts val="0"/>
              </a:spcBef>
            </a:pPr>
            <a:r>
              <a:rPr lang="en-US" sz="2200" dirty="0">
                <a:latin typeface="Menlo"/>
              </a:rPr>
              <a:t>	</a:t>
            </a:r>
            <a:r>
              <a:rPr lang="en-US" sz="2200" dirty="0" err="1" smtClean="0">
                <a:solidFill>
                  <a:schemeClr val="accent5">
                    <a:lumMod val="75000"/>
                  </a:schemeClr>
                </a:solidFill>
                <a:latin typeface="Menlo"/>
              </a:rPr>
              <a:t>this</a:t>
            </a:r>
            <a:r>
              <a:rPr lang="en-US" sz="2200" dirty="0" err="1" smtClean="0">
                <a:latin typeface="Menlo"/>
              </a:rPr>
              <a:t>.</a:t>
            </a:r>
            <a:r>
              <a:rPr lang="en-US" sz="2200" dirty="0" err="1" smtClean="0">
                <a:solidFill>
                  <a:schemeClr val="accent4">
                    <a:lumMod val="75000"/>
                  </a:schemeClr>
                </a:solidFill>
                <a:latin typeface="Menlo"/>
              </a:rPr>
              <a:t>type</a:t>
            </a:r>
            <a:r>
              <a:rPr lang="en-US" sz="2200" dirty="0" smtClean="0">
                <a:latin typeface="Menlo"/>
              </a:rPr>
              <a:t> = type;</a:t>
            </a:r>
          </a:p>
          <a:p>
            <a:pPr>
              <a:spcBef>
                <a:spcPts val="0"/>
              </a:spcBef>
            </a:pPr>
            <a:r>
              <a:rPr lang="en-US" sz="2200" dirty="0">
                <a:latin typeface="Menlo"/>
              </a:rPr>
              <a:t>	</a:t>
            </a:r>
            <a:r>
              <a:rPr lang="en-US" sz="2200" dirty="0" err="1" smtClean="0">
                <a:solidFill>
                  <a:schemeClr val="accent5">
                    <a:lumMod val="75000"/>
                  </a:schemeClr>
                </a:solidFill>
                <a:latin typeface="Menlo"/>
              </a:rPr>
              <a:t>this</a:t>
            </a:r>
            <a:r>
              <a:rPr lang="en-US" sz="2200" dirty="0" err="1" smtClean="0">
                <a:latin typeface="Menlo"/>
              </a:rPr>
              <a:t>.__proto</a:t>
            </a:r>
            <a:r>
              <a:rPr lang="en-US" sz="2200" dirty="0" smtClean="0">
                <a:latin typeface="Menlo"/>
              </a:rPr>
              <a:t>__ = Lexus;</a:t>
            </a:r>
          </a:p>
          <a:p>
            <a:pPr>
              <a:spcBef>
                <a:spcPts val="0"/>
              </a:spcBef>
            </a:pPr>
            <a:r>
              <a:rPr lang="en-US" sz="2200" dirty="0" smtClean="0">
                <a:latin typeface="Menlo"/>
              </a:rPr>
              <a:t>}</a:t>
            </a:r>
          </a:p>
          <a:p>
            <a:pPr>
              <a:spcBef>
                <a:spcPts val="0"/>
              </a:spcBef>
            </a:pPr>
            <a:endParaRPr lang="en-US" sz="2200" dirty="0" smtClean="0">
              <a:latin typeface="Menlo"/>
            </a:endParaRPr>
          </a:p>
          <a:p>
            <a:pPr>
              <a:spcBef>
                <a:spcPts val="0"/>
              </a:spcBef>
            </a:pPr>
            <a:endParaRPr lang="en-US" sz="2200" dirty="0" smtClean="0">
              <a:latin typeface="Menlo"/>
            </a:endParaRPr>
          </a:p>
          <a:p>
            <a:pPr>
              <a:spcBef>
                <a:spcPts val="0"/>
              </a:spcBef>
            </a:pPr>
            <a:r>
              <a:rPr lang="en-US" sz="2200" dirty="0" err="1" smtClean="0">
                <a:solidFill>
                  <a:schemeClr val="accent6">
                    <a:lumMod val="75000"/>
                  </a:schemeClr>
                </a:solidFill>
                <a:latin typeface="Menlo"/>
              </a:rPr>
              <a:t>var</a:t>
            </a:r>
            <a:r>
              <a:rPr lang="en-US" sz="2200" dirty="0" smtClean="0">
                <a:latin typeface="Menlo"/>
              </a:rPr>
              <a:t> car = new </a:t>
            </a:r>
            <a:r>
              <a:rPr lang="en-US" sz="2200" dirty="0" err="1" smtClean="0">
                <a:solidFill>
                  <a:schemeClr val="accent4">
                    <a:lumMod val="75000"/>
                  </a:schemeClr>
                </a:solidFill>
                <a:latin typeface="Menlo"/>
              </a:rPr>
              <a:t>ModelF</a:t>
            </a:r>
            <a:r>
              <a:rPr lang="en-US" sz="2200" dirty="0" smtClean="0">
                <a:latin typeface="Menlo"/>
              </a:rPr>
              <a:t>(</a:t>
            </a:r>
            <a:r>
              <a:rPr lang="en-US" sz="2200" dirty="0" smtClean="0">
                <a:solidFill>
                  <a:schemeClr val="accent2">
                    <a:lumMod val="75000"/>
                  </a:schemeClr>
                </a:solidFill>
                <a:latin typeface="Menlo"/>
              </a:rPr>
              <a:t>“Sport coupe”</a:t>
            </a:r>
            <a:r>
              <a:rPr lang="en-US" sz="2200" dirty="0" smtClean="0">
                <a:latin typeface="Menlo"/>
              </a:rPr>
              <a:t>);</a:t>
            </a:r>
          </a:p>
          <a:p>
            <a:pPr>
              <a:spcBef>
                <a:spcPts val="0"/>
              </a:spcBef>
            </a:pPr>
            <a:endParaRPr lang="en-US" sz="2200" dirty="0">
              <a:latin typeface="Menlo"/>
            </a:endParaRPr>
          </a:p>
          <a:p>
            <a:pPr>
              <a:spcBef>
                <a:spcPts val="0"/>
              </a:spcBef>
            </a:pPr>
            <a:r>
              <a:rPr lang="en-US" sz="2200" dirty="0" smtClean="0">
                <a:solidFill>
                  <a:schemeClr val="accent3">
                    <a:lumMod val="75000"/>
                  </a:schemeClr>
                </a:solidFill>
                <a:latin typeface="Menlo"/>
              </a:rPr>
              <a:t>console</a:t>
            </a:r>
            <a:r>
              <a:rPr lang="en-US" sz="2200" dirty="0" smtClean="0">
                <a:latin typeface="Menlo"/>
              </a:rPr>
              <a:t>.</a:t>
            </a:r>
            <a:r>
              <a:rPr lang="en-US" sz="2200" dirty="0" smtClean="0">
                <a:solidFill>
                  <a:schemeClr val="accent1">
                    <a:lumMod val="75000"/>
                  </a:schemeClr>
                </a:solidFill>
                <a:latin typeface="Menlo"/>
              </a:rPr>
              <a:t>log</a:t>
            </a:r>
            <a:r>
              <a:rPr lang="en-US" sz="2200" dirty="0" smtClean="0">
                <a:latin typeface="Menlo"/>
              </a:rPr>
              <a:t>(</a:t>
            </a:r>
            <a:r>
              <a:rPr lang="en-US" sz="2200" dirty="0" err="1" smtClean="0">
                <a:latin typeface="Menlo"/>
              </a:rPr>
              <a:t>car.isCool</a:t>
            </a:r>
            <a:r>
              <a:rPr lang="en-US" sz="2200" dirty="0" smtClean="0">
                <a:latin typeface="Menlo"/>
              </a:rPr>
              <a:t>); </a:t>
            </a:r>
            <a:r>
              <a:rPr lang="en-US" sz="2200" dirty="0" smtClean="0">
                <a:solidFill>
                  <a:schemeClr val="bg1">
                    <a:lumMod val="50000"/>
                  </a:schemeClr>
                </a:solidFill>
                <a:latin typeface="Menlo"/>
              </a:rPr>
              <a:t>//=&gt; “Hell yeah!”</a:t>
            </a:r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7062951" y="1891861"/>
            <a:ext cx="5044089" cy="6006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/>
          <a:lstStyle>
            <a:lvl1pPr defTabSz="584200">
              <a:spcBef>
                <a:spcPts val="4200"/>
              </a:spcBef>
              <a:defRPr sz="3600">
                <a:uFill>
                  <a:solidFill/>
                </a:uFill>
                <a:latin typeface="+mn-lt"/>
                <a:ea typeface="+mn-ea"/>
                <a:cs typeface="+mn-cs"/>
                <a:sym typeface="Helvetica Light"/>
              </a:defRPr>
            </a:lvl1pPr>
            <a:lvl2pPr marL="228600" defTabSz="584200">
              <a:spcBef>
                <a:spcPts val="4200"/>
              </a:spcBef>
              <a:defRPr sz="3600">
                <a:uFill>
                  <a:solidFill/>
                </a:uFill>
                <a:latin typeface="+mn-lt"/>
                <a:ea typeface="+mn-ea"/>
                <a:cs typeface="+mn-cs"/>
                <a:sym typeface="Helvetica Light"/>
              </a:defRPr>
            </a:lvl2pPr>
            <a:lvl3pPr marL="457200" defTabSz="584200">
              <a:spcBef>
                <a:spcPts val="4200"/>
              </a:spcBef>
              <a:defRPr sz="3600">
                <a:uFill>
                  <a:solidFill/>
                </a:uFill>
                <a:latin typeface="+mn-lt"/>
                <a:ea typeface="+mn-ea"/>
                <a:cs typeface="+mn-cs"/>
                <a:sym typeface="Helvetica Light"/>
              </a:defRPr>
            </a:lvl3pPr>
            <a:lvl4pPr marL="685800" defTabSz="584200">
              <a:spcBef>
                <a:spcPts val="4200"/>
              </a:spcBef>
              <a:defRPr sz="3600">
                <a:uFill>
                  <a:solidFill/>
                </a:uFill>
                <a:latin typeface="+mn-lt"/>
                <a:ea typeface="+mn-ea"/>
                <a:cs typeface="+mn-cs"/>
                <a:sym typeface="Helvetica Light"/>
              </a:defRPr>
            </a:lvl4pPr>
            <a:lvl5pPr marL="914400" defTabSz="584200">
              <a:spcBef>
                <a:spcPts val="4200"/>
              </a:spcBef>
              <a:defRPr sz="3600">
                <a:uFill>
                  <a:solidFill/>
                </a:uFill>
                <a:latin typeface="+mn-lt"/>
                <a:ea typeface="+mn-ea"/>
                <a:cs typeface="+mn-cs"/>
                <a:sym typeface="Helvetica Light"/>
              </a:defRPr>
            </a:lvl5pPr>
            <a:lvl6pPr defTabSz="584200">
              <a:spcBef>
                <a:spcPts val="4200"/>
              </a:spcBef>
              <a:defRPr sz="3600">
                <a:uFill>
                  <a:solidFill/>
                </a:uFill>
                <a:latin typeface="+mn-lt"/>
                <a:ea typeface="+mn-ea"/>
                <a:cs typeface="+mn-cs"/>
                <a:sym typeface="Helvetica Light"/>
              </a:defRPr>
            </a:lvl6pPr>
            <a:lvl7pPr defTabSz="584200">
              <a:spcBef>
                <a:spcPts val="4200"/>
              </a:spcBef>
              <a:defRPr sz="3600">
                <a:uFill>
                  <a:solidFill/>
                </a:uFill>
                <a:latin typeface="+mn-lt"/>
                <a:ea typeface="+mn-ea"/>
                <a:cs typeface="+mn-cs"/>
                <a:sym typeface="Helvetica Light"/>
              </a:defRPr>
            </a:lvl7pPr>
            <a:lvl8pPr defTabSz="584200">
              <a:spcBef>
                <a:spcPts val="4200"/>
              </a:spcBef>
              <a:defRPr sz="3600">
                <a:uFill>
                  <a:solidFill/>
                </a:uFill>
                <a:latin typeface="+mn-lt"/>
                <a:ea typeface="+mn-ea"/>
                <a:cs typeface="+mn-cs"/>
                <a:sym typeface="Helvetica Light"/>
              </a:defRPr>
            </a:lvl8pPr>
            <a:lvl9pPr defTabSz="584200">
              <a:spcBef>
                <a:spcPts val="4200"/>
              </a:spcBef>
              <a:defRPr sz="3600">
                <a:uFill>
                  <a:solidFill/>
                </a:uFill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>
              <a:spcBef>
                <a:spcPts val="0"/>
              </a:spcBef>
            </a:pPr>
            <a:r>
              <a:rPr lang="en-US" sz="2200" dirty="0" err="1">
                <a:solidFill>
                  <a:schemeClr val="accent6">
                    <a:lumMod val="75000"/>
                  </a:schemeClr>
                </a:solidFill>
                <a:latin typeface="Menlo"/>
              </a:rPr>
              <a:t>var</a:t>
            </a:r>
            <a:r>
              <a:rPr lang="en-US" sz="2200" dirty="0">
                <a:latin typeface="Menlo"/>
              </a:rPr>
              <a:t> Lexus = {</a:t>
            </a:r>
          </a:p>
          <a:p>
            <a:pPr>
              <a:spcBef>
                <a:spcPts val="0"/>
              </a:spcBef>
            </a:pPr>
            <a:r>
              <a:rPr lang="en-US" sz="2200" dirty="0">
                <a:latin typeface="Menlo"/>
              </a:rPr>
              <a:t>	</a:t>
            </a:r>
            <a:r>
              <a:rPr lang="en-US" sz="2200" dirty="0" err="1">
                <a:latin typeface="Menlo"/>
              </a:rPr>
              <a:t>isCool</a:t>
            </a:r>
            <a:r>
              <a:rPr lang="en-US" sz="2200" dirty="0">
                <a:latin typeface="Menlo"/>
              </a:rPr>
              <a:t> = </a:t>
            </a:r>
            <a:r>
              <a:rPr lang="en-US" sz="2200" dirty="0">
                <a:solidFill>
                  <a:schemeClr val="accent2">
                    <a:lumMod val="75000"/>
                  </a:schemeClr>
                </a:solidFill>
                <a:latin typeface="Menlo"/>
              </a:rPr>
              <a:t>“Hell yeah!”</a:t>
            </a:r>
          </a:p>
          <a:p>
            <a:pPr>
              <a:spcBef>
                <a:spcPts val="0"/>
              </a:spcBef>
            </a:pPr>
            <a:r>
              <a:rPr lang="en-US" sz="2200" dirty="0">
                <a:latin typeface="Menlo"/>
              </a:rPr>
              <a:t>};</a:t>
            </a:r>
          </a:p>
          <a:p>
            <a:pPr>
              <a:spcBef>
                <a:spcPts val="0"/>
              </a:spcBef>
            </a:pPr>
            <a:endParaRPr lang="en-US" sz="2200" dirty="0">
              <a:latin typeface="Menlo"/>
            </a:endParaRPr>
          </a:p>
          <a:p>
            <a:pPr>
              <a:spcBef>
                <a:spcPts val="0"/>
              </a:spcBef>
            </a:pPr>
            <a:r>
              <a:rPr lang="en-US" sz="2200" dirty="0">
                <a:solidFill>
                  <a:schemeClr val="accent6">
                    <a:lumMod val="75000"/>
                  </a:schemeClr>
                </a:solidFill>
                <a:latin typeface="Menlo"/>
              </a:rPr>
              <a:t>function</a:t>
            </a:r>
            <a:r>
              <a:rPr lang="en-US" sz="2200" dirty="0">
                <a:latin typeface="Menlo"/>
              </a:rPr>
              <a:t> </a:t>
            </a:r>
            <a:r>
              <a:rPr lang="en-US" sz="2200" dirty="0" err="1">
                <a:solidFill>
                  <a:schemeClr val="accent1">
                    <a:lumMod val="75000"/>
                  </a:schemeClr>
                </a:solidFill>
                <a:latin typeface="Menlo"/>
              </a:rPr>
              <a:t>ModelF</a:t>
            </a:r>
            <a:r>
              <a:rPr lang="en-US" sz="2200" dirty="0">
                <a:latin typeface="Menlo"/>
              </a:rPr>
              <a:t>(type) {</a:t>
            </a:r>
          </a:p>
          <a:p>
            <a:pPr>
              <a:spcBef>
                <a:spcPts val="0"/>
              </a:spcBef>
            </a:pPr>
            <a:r>
              <a:rPr lang="en-US" sz="2200" dirty="0">
                <a:latin typeface="Menlo"/>
              </a:rPr>
              <a:t>	</a:t>
            </a:r>
            <a:r>
              <a:rPr lang="en-US" sz="2200" dirty="0" err="1">
                <a:solidFill>
                  <a:schemeClr val="accent5">
                    <a:lumMod val="75000"/>
                  </a:schemeClr>
                </a:solidFill>
                <a:latin typeface="Menlo"/>
              </a:rPr>
              <a:t>this</a:t>
            </a:r>
            <a:r>
              <a:rPr lang="en-US" sz="2200" dirty="0" err="1">
                <a:latin typeface="Menlo"/>
              </a:rPr>
              <a:t>.</a:t>
            </a:r>
            <a:r>
              <a:rPr lang="en-US" sz="2200" dirty="0" err="1">
                <a:solidFill>
                  <a:schemeClr val="accent4">
                    <a:lumMod val="75000"/>
                  </a:schemeClr>
                </a:solidFill>
                <a:latin typeface="Menlo"/>
              </a:rPr>
              <a:t>type</a:t>
            </a:r>
            <a:r>
              <a:rPr lang="en-US" sz="2200" dirty="0">
                <a:latin typeface="Menlo"/>
              </a:rPr>
              <a:t> = type;</a:t>
            </a:r>
          </a:p>
          <a:p>
            <a:pPr>
              <a:spcBef>
                <a:spcPts val="0"/>
              </a:spcBef>
            </a:pPr>
            <a:r>
              <a:rPr lang="en-US" sz="2200" dirty="0" smtClean="0">
                <a:latin typeface="Menlo"/>
              </a:rPr>
              <a:t>}</a:t>
            </a:r>
            <a:endParaRPr lang="en-US" sz="2200" dirty="0">
              <a:latin typeface="Menlo"/>
            </a:endParaRPr>
          </a:p>
          <a:p>
            <a:pPr>
              <a:spcBef>
                <a:spcPts val="0"/>
              </a:spcBef>
            </a:pPr>
            <a:endParaRPr lang="en-US" sz="2200" dirty="0" smtClean="0">
              <a:latin typeface="Menlo"/>
            </a:endParaRPr>
          </a:p>
          <a:p>
            <a:pPr>
              <a:spcBef>
                <a:spcPts val="0"/>
              </a:spcBef>
            </a:pPr>
            <a:r>
              <a:rPr lang="en-US" sz="2200" dirty="0" err="1" smtClean="0">
                <a:solidFill>
                  <a:schemeClr val="accent3">
                    <a:lumMod val="75000"/>
                  </a:schemeClr>
                </a:solidFill>
                <a:latin typeface="Menlo"/>
              </a:rPr>
              <a:t>ModelF</a:t>
            </a:r>
            <a:r>
              <a:rPr lang="en-US" sz="2200" dirty="0" err="1" smtClean="0">
                <a:latin typeface="Menlo"/>
              </a:rPr>
              <a:t>.</a:t>
            </a:r>
            <a:r>
              <a:rPr lang="en-US" sz="2200" dirty="0" err="1" smtClean="0">
                <a:solidFill>
                  <a:schemeClr val="accent4">
                    <a:lumMod val="75000"/>
                  </a:schemeClr>
                </a:solidFill>
                <a:latin typeface="Menlo"/>
              </a:rPr>
              <a:t>prototype</a:t>
            </a:r>
            <a:r>
              <a:rPr lang="en-US" sz="2200" dirty="0" smtClean="0">
                <a:latin typeface="Menlo"/>
              </a:rPr>
              <a:t> = Lexus;</a:t>
            </a:r>
          </a:p>
          <a:p>
            <a:pPr>
              <a:spcBef>
                <a:spcPts val="0"/>
              </a:spcBef>
            </a:pPr>
            <a:endParaRPr lang="en-US" sz="2200" dirty="0" smtClean="0">
              <a:latin typeface="Menlo"/>
            </a:endParaRPr>
          </a:p>
          <a:p>
            <a:pPr>
              <a:spcBef>
                <a:spcPts val="0"/>
              </a:spcBef>
            </a:pPr>
            <a:r>
              <a:rPr lang="en-US" sz="2200" dirty="0" err="1">
                <a:solidFill>
                  <a:schemeClr val="accent6">
                    <a:lumMod val="75000"/>
                  </a:schemeClr>
                </a:solidFill>
                <a:latin typeface="Menlo"/>
              </a:rPr>
              <a:t>var</a:t>
            </a:r>
            <a:r>
              <a:rPr lang="en-US" sz="2200" dirty="0">
                <a:latin typeface="Menlo"/>
              </a:rPr>
              <a:t> car = new </a:t>
            </a:r>
            <a:r>
              <a:rPr lang="en-US" sz="2200" dirty="0" err="1">
                <a:solidFill>
                  <a:schemeClr val="accent4">
                    <a:lumMod val="75000"/>
                  </a:schemeClr>
                </a:solidFill>
                <a:latin typeface="Menlo"/>
              </a:rPr>
              <a:t>ModelF</a:t>
            </a:r>
            <a:r>
              <a:rPr lang="en-US" sz="2200" dirty="0">
                <a:latin typeface="Menlo"/>
              </a:rPr>
              <a:t>(</a:t>
            </a:r>
            <a:r>
              <a:rPr lang="en-US" sz="2200" dirty="0">
                <a:solidFill>
                  <a:schemeClr val="accent2">
                    <a:lumMod val="75000"/>
                  </a:schemeClr>
                </a:solidFill>
                <a:latin typeface="Menlo"/>
              </a:rPr>
              <a:t>“Sport coupe”</a:t>
            </a:r>
            <a:r>
              <a:rPr lang="en-US" sz="2200" dirty="0">
                <a:latin typeface="Menlo"/>
              </a:rPr>
              <a:t>);</a:t>
            </a:r>
          </a:p>
          <a:p>
            <a:pPr>
              <a:spcBef>
                <a:spcPts val="0"/>
              </a:spcBef>
            </a:pPr>
            <a:endParaRPr lang="en-US" sz="2200" dirty="0">
              <a:latin typeface="Menlo"/>
            </a:endParaRPr>
          </a:p>
          <a:p>
            <a:pPr>
              <a:spcBef>
                <a:spcPts val="0"/>
              </a:spcBef>
            </a:pPr>
            <a:r>
              <a:rPr lang="en-US" sz="2200" dirty="0">
                <a:solidFill>
                  <a:schemeClr val="accent3">
                    <a:lumMod val="75000"/>
                  </a:schemeClr>
                </a:solidFill>
                <a:latin typeface="Menlo"/>
              </a:rPr>
              <a:t>console</a:t>
            </a:r>
            <a:r>
              <a:rPr lang="en-US" sz="2200" dirty="0">
                <a:latin typeface="Menlo"/>
              </a:rPr>
              <a:t>.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  <a:latin typeface="Menlo"/>
              </a:rPr>
              <a:t>log</a:t>
            </a:r>
            <a:r>
              <a:rPr lang="en-US" sz="2200" dirty="0">
                <a:latin typeface="Menlo"/>
              </a:rPr>
              <a:t>(</a:t>
            </a:r>
            <a:r>
              <a:rPr lang="en-US" sz="2200" dirty="0" err="1">
                <a:latin typeface="Menlo"/>
              </a:rPr>
              <a:t>car.isCool</a:t>
            </a:r>
            <a:r>
              <a:rPr lang="en-US" sz="2200" dirty="0">
                <a:latin typeface="Menlo"/>
              </a:rPr>
              <a:t>); </a:t>
            </a:r>
            <a:r>
              <a:rPr lang="en-US" sz="2200" dirty="0">
                <a:solidFill>
                  <a:schemeClr val="bg1">
                    <a:lumMod val="50000"/>
                  </a:schemeClr>
                </a:solidFill>
                <a:latin typeface="Menlo"/>
              </a:rPr>
              <a:t>//=&gt;</a:t>
            </a:r>
            <a:r>
              <a:rPr lang="en-US" sz="2200" dirty="0">
                <a:latin typeface="Menlo"/>
              </a:rPr>
              <a:t> </a:t>
            </a:r>
            <a:r>
              <a:rPr lang="en-US" sz="2200" dirty="0">
                <a:solidFill>
                  <a:schemeClr val="bg1">
                    <a:lumMod val="50000"/>
                  </a:schemeClr>
                </a:solidFill>
                <a:latin typeface="Menlo"/>
              </a:rPr>
              <a:t>“Hell yeah!”</a:t>
            </a:r>
          </a:p>
        </p:txBody>
      </p:sp>
    </p:spTree>
    <p:extLst>
      <p:ext uri="{BB962C8B-B14F-4D97-AF65-F5344CB8AC3E}">
        <p14:creationId xmlns:p14="http://schemas.microsoft.com/office/powerpoint/2010/main" val="276545282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>
              <a:solidFill>
                <a:srgbClr val="000000"/>
              </a:solidFill>
            </a:uFill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457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"/>
            <a:ea typeface="Helvetica"/>
            <a:cs typeface="Helvetica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>
              <a:solidFill>
                <a:srgbClr val="000000"/>
              </a:solidFill>
            </a:uFill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457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"/>
            <a:ea typeface="Helvetica"/>
            <a:cs typeface="Helvetica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941</TotalTime>
  <Words>1110</Words>
  <Application>Microsoft Office PowerPoint</Application>
  <PresentationFormat>Произвольный</PresentationFormat>
  <Paragraphs>454</Paragraphs>
  <Slides>28</Slides>
  <Notes>27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28</vt:i4>
      </vt:variant>
    </vt:vector>
  </HeadingPairs>
  <TitlesOfParts>
    <vt:vector size="35" baseType="lpstr">
      <vt:lpstr>Arial</vt:lpstr>
      <vt:lpstr>Helvetica</vt:lpstr>
      <vt:lpstr>Helvetica Light</vt:lpstr>
      <vt:lpstr>Lucida Grande</vt:lpstr>
      <vt:lpstr>Menlo</vt:lpstr>
      <vt:lpstr>Wingdings</vt:lpstr>
      <vt:lpstr>White</vt:lpstr>
      <vt:lpstr>Презентация PowerPoint</vt:lpstr>
      <vt:lpstr>План занятия</vt:lpstr>
      <vt:lpstr>Презентация PowerPoint</vt:lpstr>
      <vt:lpstr>__proto__</vt:lpstr>
      <vt:lpstr>hasOwnProperty</vt:lpstr>
      <vt:lpstr>Object.create(null)</vt:lpstr>
      <vt:lpstr>Методы для __proto__</vt:lpstr>
      <vt:lpstr>Презентация PowerPoint</vt:lpstr>
      <vt:lpstr>F.prototype и new</vt:lpstr>
      <vt:lpstr>Свойство constructor</vt:lpstr>
      <vt:lpstr>IE8 – Помним, не любим, не скорбим</vt:lpstr>
      <vt:lpstr>Презентация PowerPoint</vt:lpstr>
      <vt:lpstr>Object.prototype и методы у {}</vt:lpstr>
      <vt:lpstr>Встроенные классы</vt:lpstr>
      <vt:lpstr>Примитивы</vt:lpstr>
      <vt:lpstr>Изменение встроенных прототипов</vt:lpstr>
      <vt:lpstr>Презентация PowerPoint</vt:lpstr>
      <vt:lpstr>Конструктор и класс через прототип</vt:lpstr>
      <vt:lpstr>Презентация PowerPoint</vt:lpstr>
      <vt:lpstr>Наследование в «классах»</vt:lpstr>
      <vt:lpstr>Вызов конструктора родителя</vt:lpstr>
      <vt:lpstr>Переопределение методов</vt:lpstr>
      <vt:lpstr>Презентация PowerPoint</vt:lpstr>
      <vt:lpstr>Примеси</vt:lpstr>
      <vt:lpstr>Презентация PowerPoint</vt:lpstr>
      <vt:lpstr>instanceof</vt:lpstr>
      <vt:lpstr>План занятия</vt:lpstr>
      <vt:lpstr>Презентация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Bogdan</cp:lastModifiedBy>
  <cp:revision>70</cp:revision>
  <dcterms:modified xsi:type="dcterms:W3CDTF">2015-07-17T18:42:15Z</dcterms:modified>
</cp:coreProperties>
</file>